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8"/>
  </p:notesMasterIdLst>
  <p:handoutMasterIdLst>
    <p:handoutMasterId r:id="rId49"/>
  </p:handoutMasterIdLst>
  <p:sldIdLst>
    <p:sldId id="258" r:id="rId5"/>
    <p:sldId id="435" r:id="rId6"/>
    <p:sldId id="424" r:id="rId7"/>
    <p:sldId id="425" r:id="rId8"/>
    <p:sldId id="484" r:id="rId9"/>
    <p:sldId id="442" r:id="rId10"/>
    <p:sldId id="460" r:id="rId11"/>
    <p:sldId id="467" r:id="rId12"/>
    <p:sldId id="466" r:id="rId13"/>
    <p:sldId id="336" r:id="rId14"/>
    <p:sldId id="338" r:id="rId15"/>
    <p:sldId id="339" r:id="rId16"/>
    <p:sldId id="340" r:id="rId17"/>
    <p:sldId id="349" r:id="rId18"/>
    <p:sldId id="341" r:id="rId19"/>
    <p:sldId id="342" r:id="rId20"/>
    <p:sldId id="343" r:id="rId21"/>
    <p:sldId id="344" r:id="rId22"/>
    <p:sldId id="486" r:id="rId23"/>
    <p:sldId id="345" r:id="rId24"/>
    <p:sldId id="351" r:id="rId25"/>
    <p:sldId id="353" r:id="rId26"/>
    <p:sldId id="350" r:id="rId27"/>
    <p:sldId id="485" r:id="rId28"/>
    <p:sldId id="411" r:id="rId29"/>
    <p:sldId id="412" r:id="rId30"/>
    <p:sldId id="413" r:id="rId31"/>
    <p:sldId id="414" r:id="rId32"/>
    <p:sldId id="415" r:id="rId33"/>
    <p:sldId id="416" r:id="rId34"/>
    <p:sldId id="417" r:id="rId35"/>
    <p:sldId id="418" r:id="rId36"/>
    <p:sldId id="419" r:id="rId37"/>
    <p:sldId id="420" r:id="rId38"/>
    <p:sldId id="421" r:id="rId39"/>
    <p:sldId id="422" r:id="rId40"/>
    <p:sldId id="423" r:id="rId41"/>
    <p:sldId id="352" r:id="rId42"/>
    <p:sldId id="337" r:id="rId43"/>
    <p:sldId id="346" r:id="rId44"/>
    <p:sldId id="347" r:id="rId45"/>
    <p:sldId id="348" r:id="rId46"/>
    <p:sldId id="39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630" y="114"/>
      </p:cViewPr>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Friday, 6/16/2023</a:t>
            </a:fld>
            <a:endParaRPr lang="en-US"/>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Friday, 6/16/2023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EE62B5-0727-4FE1-B35D-4CC400F0421B}" type="datetime1">
              <a:rPr lang="en-US" smtClean="0"/>
              <a:t>Friday, 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E30329-BDC0-4E94-85A6-029919402EA5}"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B72B49-901F-4A06-A293-97E642D291F1}"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8B8AC0-DF40-478D-AC66-7E53B92DC39D}"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50704E-628F-4B07-B462-FEAA60A43C6F}"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DF3892-6A72-4732-B216-4C6AC1274CD7}" type="datetime1">
              <a:rPr lang="en-US" smtClean="0"/>
              <a:t>Friday, 6/16/2023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AFB02B0-6B64-4F60-8B09-8996E3F912FC}" type="datetime1">
              <a:rPr lang="en-US" smtClean="0"/>
              <a:t>Friday, 6/16/2023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DF3EBD-7946-447F-81B7-F8E13B1E0F65}" type="datetime1">
              <a:rPr lang="en-US" smtClean="0"/>
              <a:t>Friday, 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10E91673-9338-481D-B5F9-C19B4D8B220D}" type="datetime1">
              <a:rPr lang="en-US" smtClean="0"/>
              <a:t>Friday, 6/16/2023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48891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29E9A-D780-446F-844A-BE267EEAD3AE}" type="datetime1">
              <a:rPr lang="en-US" smtClean="0"/>
              <a:t>Friday, 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B7C910-909F-4D24-AD23-A62C7BD67FC7}" type="datetime1">
              <a:rPr lang="en-US" smtClean="0"/>
              <a:t>Friday, 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A83216-DF3C-46DB-A40A-96FF3C606000}"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720A9-03EA-4B84-88A6-300F0BD51786}" type="datetime1">
              <a:rPr lang="en-US" smtClean="0"/>
              <a:t>Friday, 6/16/2023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7BD0E-0FCD-4324-A628-FDB0CB3327DA}" type="datetime1">
              <a:rPr lang="en-US" smtClean="0"/>
              <a:t>Friday, 6/16/2023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392EC9E-8B9A-41EE-9BA7-24325F3A2FA7}" type="datetime1">
              <a:rPr lang="en-US" smtClean="0"/>
              <a:t>Friday, 6/16/2023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04F5E6-D73A-4AD2-857F-AF5620C48E9C}"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t>Friday, 6/16/2023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biblecodes.co/"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biblecodes.co/" TargetMode="External"/><Relationship Id="rId2" Type="http://schemas.openxmlformats.org/officeDocument/2006/relationships/hyperlink" Target="mailto:tom.mack@whitestonefoundation.org" TargetMode="External"/><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whitestonefoundation.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KGPlr1aoQ78?feature=oembed" TargetMode="External"/><Relationship Id="rId5" Type="http://schemas.openxmlformats.org/officeDocument/2006/relationships/hyperlink" Target="https://www.tiktok.com/@tommack609/video/7235699886950288682?is_from_webapp=1&amp;sender_device=pc&amp;web_id=7230633203127158315" TargetMode="External"/><Relationship Id="rId4" Type="http://schemas.openxmlformats.org/officeDocument/2006/relationships/hyperlink" Target="https://www.youtube.com/watch?v=KGPlr1aoQ7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3f4qOEYoBRY?feature=oembed" TargetMode="External"/><Relationship Id="rId5" Type="http://schemas.openxmlformats.org/officeDocument/2006/relationships/hyperlink" Target="https://www.tiktok.com/@tommack609/video/7235701312803851562?is_from_webapp=1&amp;sender_device=pc&amp;web_id=7230633203127158315" TargetMode="External"/><Relationship Id="rId4" Type="http://schemas.openxmlformats.org/officeDocument/2006/relationships/hyperlink" Target="https://www.youtube.com/watch?v=3f4qOEYoB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descr="geometric abstract image">
            <a:extLst>
              <a:ext uri="{FF2B5EF4-FFF2-40B4-BE49-F238E27FC236}">
                <a16:creationId xmlns:a16="http://schemas.microsoft.com/office/drawing/2014/main" id="{1F6EA444-CCD5-43A4-848C-62DE7C63DDF9}"/>
              </a:ext>
              <a:ext uri="{C183D7F6-B498-43B3-948B-1728B52AA6E4}">
                <adec:decorative xmlns:adec="http://schemas.microsoft.com/office/drawing/2017/decorative" val="0"/>
              </a:ext>
            </a:extLst>
          </p:cNvPr>
          <p:cNvPicPr>
            <a:picLocks noChangeAspect="1"/>
          </p:cNvPicPr>
          <p:nvPr/>
        </p:nvPicPr>
        <p:blipFill rotWithShape="1">
          <a:blip r:embed="rId2"/>
          <a:srcRect t="10360" r="9091" b="10360"/>
          <a:stretch/>
        </p:blipFill>
        <p:spPr>
          <a:xfrm>
            <a:off x="-3176" y="10"/>
            <a:ext cx="12192000" cy="6857991"/>
          </a:xfrm>
          <a:prstGeom prst="rect">
            <a:avLst/>
          </a:prstGeom>
        </p:spPr>
      </p:pic>
      <p:sp>
        <p:nvSpPr>
          <p:cNvPr id="25" name="Rectangle 24">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6AF5ED-FC20-4831-8454-D57E6A498BE8}"/>
              </a:ext>
            </a:extLst>
          </p:cNvPr>
          <p:cNvSpPr>
            <a:spLocks noGrp="1"/>
          </p:cNvSpPr>
          <p:nvPr>
            <p:ph type="ctrTitle"/>
          </p:nvPr>
        </p:nvSpPr>
        <p:spPr>
          <a:xfrm>
            <a:off x="680322" y="4402667"/>
            <a:ext cx="8133478" cy="940240"/>
          </a:xfrm>
        </p:spPr>
        <p:txBody>
          <a:bodyPr>
            <a:normAutofit/>
          </a:bodyPr>
          <a:lstStyle/>
          <a:p>
            <a:r>
              <a:rPr lang="en-US" sz="4800" dirty="0"/>
              <a:t>The Seven Royal Families</a:t>
            </a:r>
          </a:p>
        </p:txBody>
      </p:sp>
      <p:sp>
        <p:nvSpPr>
          <p:cNvPr id="3" name="Subtitle 2">
            <a:extLst>
              <a:ext uri="{FF2B5EF4-FFF2-40B4-BE49-F238E27FC236}">
                <a16:creationId xmlns:a16="http://schemas.microsoft.com/office/drawing/2014/main" id="{4129664F-1730-4E16-9129-9C058466EFC7}"/>
              </a:ext>
            </a:extLst>
          </p:cNvPr>
          <p:cNvSpPr>
            <a:spLocks noGrp="1"/>
          </p:cNvSpPr>
          <p:nvPr>
            <p:ph type="subTitle" idx="1"/>
          </p:nvPr>
        </p:nvSpPr>
        <p:spPr>
          <a:xfrm>
            <a:off x="680322" y="5342302"/>
            <a:ext cx="8133478" cy="406566"/>
          </a:xfrm>
        </p:spPr>
        <p:txBody>
          <a:bodyPr>
            <a:normAutofit lnSpcReduction="10000"/>
          </a:bodyPr>
          <a:lstStyle/>
          <a:p>
            <a:r>
              <a:rPr lang="en-US" sz="2400" dirty="0"/>
              <a:t>Creating the Beast System</a:t>
            </a:r>
          </a:p>
        </p:txBody>
      </p:sp>
      <p:sp>
        <p:nvSpPr>
          <p:cNvPr id="29" name="Rectangle 2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768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2" name="Picture 11">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753228"/>
            <a:ext cx="5584677" cy="1080938"/>
          </a:xfrm>
        </p:spPr>
        <p:txBody>
          <a:bodyPr>
            <a:normAutofit/>
          </a:bodyPr>
          <a:lstStyle/>
          <a:p>
            <a:r>
              <a:rPr lang="en-US">
                <a:solidFill>
                  <a:srgbClr val="FFFFFF"/>
                </a:solidFill>
              </a:rPr>
              <a:t>The First Reich – The Roman Empire</a:t>
            </a:r>
          </a:p>
        </p:txBody>
      </p:sp>
      <p:pic>
        <p:nvPicPr>
          <p:cNvPr id="18" name="Picture 17">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267855" y="2336873"/>
            <a:ext cx="5517309" cy="4304072"/>
          </a:xfrm>
        </p:spPr>
        <p:txBody>
          <a:bodyPr>
            <a:normAutofit/>
          </a:bodyPr>
          <a:lstStyle/>
          <a:p>
            <a:pPr marL="0" indent="0">
              <a:buNone/>
            </a:pPr>
            <a:r>
              <a:rPr lang="en-US" sz="2000" dirty="0">
                <a:solidFill>
                  <a:srgbClr val="FFFFFF"/>
                </a:solidFill>
              </a:rPr>
              <a:t>The Roman Empire is the successor empire envisioned by King Nebuchadnezzar when he dreamed of the statue in Daniel 2.</a:t>
            </a:r>
          </a:p>
          <a:p>
            <a:r>
              <a:rPr lang="en-US" sz="2000" dirty="0">
                <a:solidFill>
                  <a:srgbClr val="FFFFFF"/>
                </a:solidFill>
              </a:rPr>
              <a:t>In this depiction, the Roman Empire is the Legs of Iron. Iron is the strongest of all the substances depicted in the statue.</a:t>
            </a:r>
          </a:p>
          <a:p>
            <a:r>
              <a:rPr lang="en-US" sz="2000" dirty="0">
                <a:solidFill>
                  <a:srgbClr val="FFFFFF"/>
                </a:solidFill>
              </a:rPr>
              <a:t>It should be noted that the silver Persian Empire still exists today and is called Iran. However, it has not had any world ambitions since they were briefly conquered by Alexander the Great. However, their religion: Islam is still a factor in this.</a:t>
            </a:r>
          </a:p>
        </p:txBody>
      </p:sp>
      <p:sp useBgFill="1">
        <p:nvSpPr>
          <p:cNvPr id="20" name="Rectangle 19">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tue of a person with his arms crossed&#10;&#10;Description automatically generated with low confidence">
            <a:extLst>
              <a:ext uri="{FF2B5EF4-FFF2-40B4-BE49-F238E27FC236}">
                <a16:creationId xmlns:a16="http://schemas.microsoft.com/office/drawing/2014/main" id="{DCB11C3A-B60C-D7D2-CB9B-A5154BA7F1CE}"/>
              </a:ext>
            </a:extLst>
          </p:cNvPr>
          <p:cNvPicPr>
            <a:picLocks noChangeAspect="1"/>
          </p:cNvPicPr>
          <p:nvPr/>
        </p:nvPicPr>
        <p:blipFill>
          <a:blip r:embed="rId4"/>
          <a:stretch>
            <a:fillRect/>
          </a:stretch>
        </p:blipFill>
        <p:spPr>
          <a:xfrm>
            <a:off x="7157133" y="955591"/>
            <a:ext cx="3952019" cy="4940024"/>
          </a:xfrm>
          <a:prstGeom prst="rect">
            <a:avLst/>
          </a:prstGeom>
          <a:ln>
            <a:noFill/>
          </a:ln>
          <a:effectLst/>
        </p:spPr>
      </p:pic>
    </p:spTree>
    <p:extLst>
      <p:ext uri="{BB962C8B-B14F-4D97-AF65-F5344CB8AC3E}">
        <p14:creationId xmlns:p14="http://schemas.microsoft.com/office/powerpoint/2010/main" val="344709990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The Second Reich – The Holy Roman Empire</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5287994" y="661106"/>
            <a:ext cx="6650963" cy="5503101"/>
          </a:xfrm>
        </p:spPr>
        <p:txBody>
          <a:bodyPr anchor="t">
            <a:normAutofit/>
          </a:bodyPr>
          <a:lstStyle/>
          <a:p>
            <a:pPr marL="0" indent="0">
              <a:buNone/>
            </a:pPr>
            <a:r>
              <a:rPr lang="en-US" sz="2800" dirty="0">
                <a:solidFill>
                  <a:schemeClr val="bg2">
                    <a:lumMod val="50000"/>
                  </a:schemeClr>
                </a:solidFill>
              </a:rPr>
              <a:t>The Second Reich was formed in </a:t>
            </a:r>
            <a:r>
              <a:rPr lang="en-US" sz="2800" i="1" dirty="0">
                <a:solidFill>
                  <a:schemeClr val="bg2">
                    <a:lumMod val="50000"/>
                  </a:schemeClr>
                </a:solidFill>
              </a:rPr>
              <a:t>A.D.</a:t>
            </a:r>
            <a:r>
              <a:rPr lang="en-US" sz="2800" dirty="0">
                <a:solidFill>
                  <a:schemeClr val="bg2">
                    <a:lumMod val="50000"/>
                  </a:schemeClr>
                </a:solidFill>
              </a:rPr>
              <a:t> 800 when Pope Leo III crowned the illiterate Charlemagne the Emperor of Rome. </a:t>
            </a:r>
          </a:p>
          <a:p>
            <a:r>
              <a:rPr lang="en-US" sz="2800" dirty="0">
                <a:solidFill>
                  <a:schemeClr val="bg2">
                    <a:lumMod val="50000"/>
                  </a:schemeClr>
                </a:solidFill>
              </a:rPr>
              <a:t>He was the head of the Carolingian Family, descendants of the Merovingian Family. </a:t>
            </a:r>
          </a:p>
          <a:p>
            <a:r>
              <a:rPr lang="en-US" sz="2800" dirty="0">
                <a:solidFill>
                  <a:schemeClr val="bg2">
                    <a:lumMod val="50000"/>
                  </a:schemeClr>
                </a:solidFill>
              </a:rPr>
              <a:t>They were in turn descendants of the line of Kings David and Solomon.</a:t>
            </a:r>
          </a:p>
          <a:p>
            <a:r>
              <a:rPr lang="en-US" sz="2800" dirty="0">
                <a:solidFill>
                  <a:schemeClr val="bg2">
                    <a:lumMod val="50000"/>
                  </a:schemeClr>
                </a:solidFill>
              </a:rPr>
              <a:t>The Carolingian line would last until 899 when the last pure king died.</a:t>
            </a:r>
          </a:p>
        </p:txBody>
      </p:sp>
    </p:spTree>
    <p:extLst>
      <p:ext uri="{BB962C8B-B14F-4D97-AF65-F5344CB8AC3E}">
        <p14:creationId xmlns:p14="http://schemas.microsoft.com/office/powerpoint/2010/main" val="4046493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The Second Reich – The Holy Roman Empire</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6974391" cy="5503101"/>
          </a:xfrm>
        </p:spPr>
        <p:txBody>
          <a:bodyPr anchor="t">
            <a:normAutofit fontScale="92500"/>
          </a:bodyPr>
          <a:lstStyle/>
          <a:p>
            <a:r>
              <a:rPr lang="en-US" sz="2800" dirty="0">
                <a:solidFill>
                  <a:schemeClr val="bg2">
                    <a:lumMod val="50000"/>
                  </a:schemeClr>
                </a:solidFill>
              </a:rPr>
              <a:t>After the last true Carolingian king died, Europe spent six decades in a series of civil wars attempting to enthrone a new “Roman” emperor.</a:t>
            </a:r>
          </a:p>
          <a:p>
            <a:r>
              <a:rPr lang="en-US" sz="2800" dirty="0">
                <a:solidFill>
                  <a:schemeClr val="bg2">
                    <a:lumMod val="50000"/>
                  </a:schemeClr>
                </a:solidFill>
              </a:rPr>
              <a:t>In A.D. 962, Pope John XII crowned Otto I king of the Roman Empire.</a:t>
            </a:r>
          </a:p>
          <a:p>
            <a:r>
              <a:rPr lang="en-US" sz="2800" spc="-50" dirty="0">
                <a:solidFill>
                  <a:schemeClr val="bg2">
                    <a:lumMod val="50000"/>
                  </a:schemeClr>
                </a:solidFill>
              </a:rPr>
              <a:t>One of the more famous emperors was Frederick I Barbarossa who was crowned in 1155 by Pope Adrian IV. Hitler used his name as a code word for his invasion of Russia.</a:t>
            </a:r>
          </a:p>
          <a:p>
            <a:r>
              <a:rPr lang="en-US" sz="2800" spc="-100" dirty="0">
                <a:solidFill>
                  <a:schemeClr val="bg2">
                    <a:lumMod val="50000"/>
                  </a:schemeClr>
                </a:solidFill>
              </a:rPr>
              <a:t>The Diet of Cologne in 1512 supposedly changed the name of the country to the “Holy Roman Empire of the Germanic Nation.”</a:t>
            </a:r>
          </a:p>
          <a:p>
            <a:pPr marL="0" indent="0">
              <a:buNone/>
            </a:pPr>
            <a:endParaRPr lang="en-US" sz="2800" dirty="0">
              <a:solidFill>
                <a:schemeClr val="bg2">
                  <a:lumMod val="50000"/>
                </a:schemeClr>
              </a:solidFill>
            </a:endParaRPr>
          </a:p>
        </p:txBody>
      </p:sp>
    </p:spTree>
    <p:extLst>
      <p:ext uri="{BB962C8B-B14F-4D97-AF65-F5344CB8AC3E}">
        <p14:creationId xmlns:p14="http://schemas.microsoft.com/office/powerpoint/2010/main" val="4215739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9" name="Rectangle 38">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F18D6193-39DD-58D7-26F2-ADB8E01C15FC}"/>
              </a:ext>
            </a:extLst>
          </p:cNvPr>
          <p:cNvPicPr>
            <a:picLocks noChangeAspect="1"/>
          </p:cNvPicPr>
          <p:nvPr/>
        </p:nvPicPr>
        <p:blipFill rotWithShape="1">
          <a:blip r:embed="rId3"/>
          <a:srcRect t="15973" r="-1" b="9421"/>
          <a:stretch/>
        </p:blipFill>
        <p:spPr>
          <a:xfrm>
            <a:off x="7547810" y="10"/>
            <a:ext cx="4641013" cy="6856310"/>
          </a:xfrm>
          <a:prstGeom prst="rect">
            <a:avLst/>
          </a:prstGeom>
          <a:ln>
            <a:noFill/>
          </a:ln>
          <a:effectLst/>
        </p:spPr>
      </p:pic>
      <p:sp>
        <p:nvSpPr>
          <p:cNvPr id="42" name="Rectangle 41">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753228"/>
            <a:ext cx="7087552" cy="1080938"/>
          </a:xfrm>
        </p:spPr>
        <p:txBody>
          <a:bodyPr>
            <a:normAutofit/>
          </a:bodyPr>
          <a:lstStyle/>
          <a:p>
            <a:r>
              <a:rPr lang="en-US"/>
              <a:t>The Second Reich – The Holy Roman Empire</a:t>
            </a:r>
          </a:p>
        </p:txBody>
      </p:sp>
      <p:pic>
        <p:nvPicPr>
          <p:cNvPr id="44" name="Picture 43">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680321" y="2336873"/>
            <a:ext cx="6423211" cy="3599316"/>
          </a:xfrm>
        </p:spPr>
        <p:txBody>
          <a:bodyPr>
            <a:normAutofit/>
          </a:bodyPr>
          <a:lstStyle/>
          <a:p>
            <a:r>
              <a:rPr lang="en-US" sz="2800" dirty="0">
                <a:solidFill>
                  <a:schemeClr val="bg2">
                    <a:lumMod val="50000"/>
                  </a:schemeClr>
                </a:solidFill>
              </a:rPr>
              <a:t>The development of the ten royal families occurred during this time, though none of them could rise to the title of “emperor” as Charlamagne I had done.</a:t>
            </a:r>
          </a:p>
          <a:p>
            <a:r>
              <a:rPr lang="en-US" sz="2800" dirty="0">
                <a:solidFill>
                  <a:schemeClr val="bg2">
                    <a:lumMod val="50000"/>
                  </a:schemeClr>
                </a:solidFill>
              </a:rPr>
              <a:t>However, these families would contribute kings to all the nations of Europe and the British Isles.</a:t>
            </a:r>
          </a:p>
          <a:p>
            <a:pPr marL="0" indent="0">
              <a:buNone/>
            </a:pPr>
            <a:endParaRPr lang="en-US" sz="2000" dirty="0"/>
          </a:p>
        </p:txBody>
      </p:sp>
    </p:spTree>
    <p:extLst>
      <p:ext uri="{BB962C8B-B14F-4D97-AF65-F5344CB8AC3E}">
        <p14:creationId xmlns:p14="http://schemas.microsoft.com/office/powerpoint/2010/main" val="2084876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50" name="Rectangle 49">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96A1F508-3563-A838-4BE3-BCCB056E523C}"/>
              </a:ext>
            </a:extLst>
          </p:cNvPr>
          <p:cNvPicPr>
            <a:picLocks noChangeAspect="1"/>
          </p:cNvPicPr>
          <p:nvPr/>
        </p:nvPicPr>
        <p:blipFill rotWithShape="1">
          <a:blip r:embed="rId3"/>
          <a:srcRect l="9660" r="4929" b="1"/>
          <a:stretch/>
        </p:blipFill>
        <p:spPr>
          <a:xfrm>
            <a:off x="7547810" y="10"/>
            <a:ext cx="4641013" cy="6856310"/>
          </a:xfrm>
          <a:prstGeom prst="rect">
            <a:avLst/>
          </a:prstGeom>
          <a:ln>
            <a:noFill/>
          </a:ln>
          <a:effectLst/>
        </p:spPr>
      </p:pic>
      <p:sp>
        <p:nvSpPr>
          <p:cNvPr id="53" name="Rectangle 52">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753228"/>
            <a:ext cx="7087552" cy="1080938"/>
          </a:xfrm>
        </p:spPr>
        <p:txBody>
          <a:bodyPr>
            <a:normAutofit/>
          </a:bodyPr>
          <a:lstStyle/>
          <a:p>
            <a:r>
              <a:rPr lang="en-US"/>
              <a:t>The Second Reich – The Holy Roman Empire</a:t>
            </a:r>
          </a:p>
        </p:txBody>
      </p:sp>
      <p:pic>
        <p:nvPicPr>
          <p:cNvPr id="55" name="Picture 54">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241541" y="2336873"/>
            <a:ext cx="6861992" cy="3599316"/>
          </a:xfrm>
        </p:spPr>
        <p:txBody>
          <a:bodyPr>
            <a:normAutofit/>
          </a:bodyPr>
          <a:lstStyle/>
          <a:p>
            <a:r>
              <a:rPr lang="en-US" sz="2800" dirty="0"/>
              <a:t>The French Victory at the Battle of Austerlitz on December 2, 1805, marked the end of the Holy Roman Empire.</a:t>
            </a:r>
          </a:p>
          <a:p>
            <a:r>
              <a:rPr lang="en-US" sz="2800" dirty="0"/>
              <a:t>Francis II, the last Holy Roman Emperor abdicated his throne on August 6, 1806.</a:t>
            </a:r>
          </a:p>
          <a:p>
            <a:r>
              <a:rPr lang="en-US" sz="2800" dirty="0"/>
              <a:t>He was one of the last ruling kings of the Austrian empire.</a:t>
            </a:r>
          </a:p>
        </p:txBody>
      </p:sp>
    </p:spTree>
    <p:extLst>
      <p:ext uri="{BB962C8B-B14F-4D97-AF65-F5344CB8AC3E}">
        <p14:creationId xmlns:p14="http://schemas.microsoft.com/office/powerpoint/2010/main" val="3285136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ctr"/>
            <a:r>
              <a:rPr lang="en-US" sz="4400" dirty="0">
                <a:solidFill>
                  <a:srgbClr val="FFFFFF"/>
                </a:solidFill>
              </a:rPr>
              <a:t>The Royal Families of Europe</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6974391" cy="5503101"/>
          </a:xfrm>
        </p:spPr>
        <p:txBody>
          <a:bodyPr anchor="t">
            <a:normAutofit lnSpcReduction="10000"/>
          </a:bodyPr>
          <a:lstStyle/>
          <a:p>
            <a:pPr marL="457200" indent="-457200">
              <a:buFont typeface="+mj-lt"/>
              <a:buAutoNum type="arabicPeriod"/>
            </a:pPr>
            <a:r>
              <a:rPr lang="en-US" sz="2800" dirty="0">
                <a:solidFill>
                  <a:schemeClr val="bg2">
                    <a:lumMod val="50000"/>
                  </a:schemeClr>
                </a:solidFill>
              </a:rPr>
              <a:t>The House of Wettin* (</a:t>
            </a:r>
            <a:r>
              <a:rPr lang="en-US" sz="2800" u="sng" dirty="0">
                <a:solidFill>
                  <a:schemeClr val="bg2">
                    <a:lumMod val="50000"/>
                  </a:schemeClr>
                </a:solidFill>
              </a:rPr>
              <a:t>Belgium</a:t>
            </a:r>
            <a:r>
              <a:rPr lang="en-US" sz="2800" dirty="0">
                <a:solidFill>
                  <a:schemeClr val="bg2">
                    <a:lumMod val="50000"/>
                  </a:schemeClr>
                </a:solidFill>
              </a:rPr>
              <a:t>, Poland, </a:t>
            </a:r>
            <a:r>
              <a:rPr lang="en-US" sz="2800" i="1" dirty="0">
                <a:solidFill>
                  <a:schemeClr val="bg2">
                    <a:lumMod val="50000"/>
                  </a:schemeClr>
                </a:solidFill>
              </a:rPr>
              <a:t>et. al.</a:t>
            </a:r>
            <a:r>
              <a:rPr lang="en-US" sz="2800" dirty="0">
                <a:solidFill>
                  <a:schemeClr val="bg2">
                    <a:lumMod val="50000"/>
                  </a:schemeClr>
                </a:solidFill>
              </a:rPr>
              <a:t>)</a:t>
            </a:r>
          </a:p>
          <a:p>
            <a:pPr marL="457200" indent="-457200">
              <a:buFont typeface="+mj-lt"/>
              <a:buAutoNum type="arabicPeriod"/>
            </a:pPr>
            <a:r>
              <a:rPr lang="en-US" sz="2800" dirty="0">
                <a:solidFill>
                  <a:schemeClr val="bg2">
                    <a:lumMod val="50000"/>
                  </a:schemeClr>
                </a:solidFill>
              </a:rPr>
              <a:t>The House of Saxe-Coburg-Gotha</a:t>
            </a:r>
            <a:r>
              <a:rPr lang="en-US" sz="2800" baseline="30000" dirty="0">
                <a:solidFill>
                  <a:schemeClr val="bg2">
                    <a:lumMod val="50000"/>
                  </a:schemeClr>
                </a:solidFill>
              </a:rPr>
              <a:t>*</a:t>
            </a:r>
            <a:r>
              <a:rPr lang="en-US" sz="2800" dirty="0">
                <a:solidFill>
                  <a:schemeClr val="bg2">
                    <a:lumMod val="50000"/>
                  </a:schemeClr>
                </a:solidFill>
              </a:rPr>
              <a:t> (Windsor) (Cadet of the Wettin Line)</a:t>
            </a:r>
          </a:p>
          <a:p>
            <a:pPr marL="457200" indent="-457200">
              <a:buFont typeface="+mj-lt"/>
              <a:buAutoNum type="arabicPeriod"/>
            </a:pPr>
            <a:r>
              <a:rPr lang="en-US" sz="2800" dirty="0">
                <a:solidFill>
                  <a:schemeClr val="bg2">
                    <a:lumMod val="50000"/>
                  </a:schemeClr>
                </a:solidFill>
              </a:rPr>
              <a:t>House of Bourbon/Bonaparte (France, Corsica, Florence)</a:t>
            </a:r>
          </a:p>
          <a:p>
            <a:pPr marL="457200" indent="-457200">
              <a:buFont typeface="+mj-lt"/>
              <a:buAutoNum type="arabicPeriod"/>
            </a:pPr>
            <a:r>
              <a:rPr lang="en-US" sz="2800" dirty="0">
                <a:solidFill>
                  <a:schemeClr val="bg2">
                    <a:lumMod val="50000"/>
                  </a:schemeClr>
                </a:solidFill>
              </a:rPr>
              <a:t>House of Bernadotte</a:t>
            </a:r>
            <a:r>
              <a:rPr lang="en-US" sz="2800" baseline="30000" dirty="0">
                <a:solidFill>
                  <a:schemeClr val="bg2">
                    <a:lumMod val="50000"/>
                  </a:schemeClr>
                </a:solidFill>
              </a:rPr>
              <a:t> *</a:t>
            </a:r>
            <a:r>
              <a:rPr lang="en-US" sz="2800" dirty="0">
                <a:solidFill>
                  <a:schemeClr val="bg2">
                    <a:lumMod val="50000"/>
                  </a:schemeClr>
                </a:solidFill>
              </a:rPr>
              <a:t> (Sweden)</a:t>
            </a:r>
          </a:p>
          <a:p>
            <a:pPr marL="457200" indent="-457200">
              <a:buFont typeface="+mj-lt"/>
              <a:buAutoNum type="arabicPeriod"/>
            </a:pPr>
            <a:r>
              <a:rPr lang="en-US" sz="2800" dirty="0">
                <a:solidFill>
                  <a:schemeClr val="bg2">
                    <a:lumMod val="50000"/>
                  </a:schemeClr>
                </a:solidFill>
              </a:rPr>
              <a:t>House of Orange</a:t>
            </a:r>
            <a:r>
              <a:rPr lang="en-US" sz="2800" baseline="30000" dirty="0">
                <a:solidFill>
                  <a:schemeClr val="bg2">
                    <a:lumMod val="50000"/>
                  </a:schemeClr>
                </a:solidFill>
              </a:rPr>
              <a:t> *</a:t>
            </a:r>
            <a:r>
              <a:rPr lang="en-US" sz="2800" dirty="0">
                <a:solidFill>
                  <a:schemeClr val="bg2">
                    <a:lumMod val="50000"/>
                  </a:schemeClr>
                </a:solidFill>
              </a:rPr>
              <a:t> (The Netherlands, England)</a:t>
            </a:r>
          </a:p>
          <a:p>
            <a:pPr marL="457200" indent="-457200">
              <a:buFont typeface="+mj-lt"/>
              <a:buAutoNum type="arabicPeriod"/>
            </a:pPr>
            <a:r>
              <a:rPr lang="en-US" sz="2800" dirty="0">
                <a:solidFill>
                  <a:schemeClr val="bg2">
                    <a:lumMod val="50000"/>
                  </a:schemeClr>
                </a:solidFill>
              </a:rPr>
              <a:t>House of Oldenburg-</a:t>
            </a:r>
            <a:r>
              <a:rPr lang="en-US" sz="2800" dirty="0" err="1">
                <a:solidFill>
                  <a:schemeClr val="bg2">
                    <a:lumMod val="50000"/>
                  </a:schemeClr>
                </a:solidFill>
              </a:rPr>
              <a:t>Glücksburg</a:t>
            </a:r>
            <a:r>
              <a:rPr lang="en-US" sz="2800" dirty="0">
                <a:solidFill>
                  <a:schemeClr val="bg2">
                    <a:lumMod val="50000"/>
                  </a:schemeClr>
                </a:solidFill>
              </a:rPr>
              <a:t> ((Holstein (the nethermost province in Germany), </a:t>
            </a:r>
            <a:r>
              <a:rPr lang="en-US" sz="2800" u="sng" dirty="0">
                <a:solidFill>
                  <a:schemeClr val="bg2">
                    <a:lumMod val="50000"/>
                  </a:schemeClr>
                </a:solidFill>
              </a:rPr>
              <a:t>Denmark</a:t>
            </a:r>
            <a:r>
              <a:rPr lang="en-US" sz="2800" dirty="0">
                <a:solidFill>
                  <a:schemeClr val="bg2">
                    <a:lumMod val="50000"/>
                  </a:schemeClr>
                </a:solidFill>
              </a:rPr>
              <a:t>, Norway)</a:t>
            </a:r>
          </a:p>
          <a:p>
            <a:pPr marL="457200" indent="-457200">
              <a:buFont typeface="+mj-lt"/>
              <a:buAutoNum type="arabicPeriod"/>
            </a:pPr>
            <a:r>
              <a:rPr lang="en-US" sz="2800" dirty="0">
                <a:solidFill>
                  <a:schemeClr val="bg2">
                    <a:lumMod val="50000"/>
                  </a:schemeClr>
                </a:solidFill>
              </a:rPr>
              <a:t>The German Royal lines</a:t>
            </a:r>
          </a:p>
        </p:txBody>
      </p:sp>
    </p:spTree>
    <p:extLst>
      <p:ext uri="{BB962C8B-B14F-4D97-AF65-F5344CB8AC3E}">
        <p14:creationId xmlns:p14="http://schemas.microsoft.com/office/powerpoint/2010/main" val="4163895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5" name="Rectangle 54">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5161" y="753228"/>
            <a:ext cx="7702712" cy="1080938"/>
          </a:xfrm>
        </p:spPr>
        <p:txBody>
          <a:bodyPr>
            <a:normAutofit/>
          </a:bodyPr>
          <a:lstStyle/>
          <a:p>
            <a:pPr algn="ctr"/>
            <a:r>
              <a:rPr lang="en-US" dirty="0"/>
              <a:t>The Royal Families of the </a:t>
            </a:r>
            <a:br>
              <a:rPr lang="en-US" dirty="0"/>
            </a:br>
            <a:r>
              <a:rPr lang="en-US" dirty="0"/>
              <a:t>Germanic Peoples</a:t>
            </a:r>
          </a:p>
        </p:txBody>
      </p:sp>
      <p:pic>
        <p:nvPicPr>
          <p:cNvPr id="59" name="Picture 58">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65161" y="2044460"/>
            <a:ext cx="7038372" cy="4735902"/>
          </a:xfrm>
        </p:spPr>
        <p:txBody>
          <a:bodyPr>
            <a:normAutofit fontScale="92500" lnSpcReduction="10000"/>
          </a:bodyPr>
          <a:lstStyle/>
          <a:p>
            <a:pPr marL="457200" indent="-457200">
              <a:buFont typeface="+mj-lt"/>
              <a:buAutoNum type="arabicPeriod"/>
            </a:pPr>
            <a:r>
              <a:rPr lang="en-US" sz="1900" dirty="0"/>
              <a:t>House of Habsburg-Lorraine (Austria)</a:t>
            </a:r>
          </a:p>
          <a:p>
            <a:pPr lvl="1"/>
            <a:r>
              <a:rPr lang="en-US" sz="1900" dirty="0"/>
              <a:t>It should be noted that Otto von Habsburg addressed the first World Economic Forum meeting in 1971!</a:t>
            </a:r>
          </a:p>
          <a:p>
            <a:pPr lvl="1"/>
            <a:r>
              <a:rPr lang="en-US" sz="1900" dirty="0"/>
              <a:t>The Current Successor is Karl von Habsburg, a famous race car driver.</a:t>
            </a:r>
          </a:p>
          <a:p>
            <a:pPr marL="514350" indent="-514350">
              <a:buFont typeface="+mj-lt"/>
              <a:buAutoNum type="arabicPeriod"/>
            </a:pPr>
            <a:r>
              <a:rPr lang="en-US" sz="1900" dirty="0"/>
              <a:t>House of Hohenzollern (Bavaria-Prussia)</a:t>
            </a:r>
          </a:p>
          <a:p>
            <a:pPr lvl="1"/>
            <a:r>
              <a:rPr lang="en-US" sz="1900" dirty="0"/>
              <a:t>The Last German Kaisers (kings) were from this house. (Wilhelm I, Wilhelm II)</a:t>
            </a:r>
          </a:p>
          <a:p>
            <a:pPr marL="457200" indent="-457200">
              <a:buFont typeface="+mj-lt"/>
              <a:buAutoNum type="arabicPeriod"/>
            </a:pPr>
            <a:r>
              <a:rPr lang="en-US" sz="1900" dirty="0"/>
              <a:t>House of Cronenberg (Germany-Austria)</a:t>
            </a:r>
          </a:p>
          <a:p>
            <a:pPr lvl="1"/>
            <a:r>
              <a:rPr lang="en-US" sz="1900" dirty="0"/>
              <a:t>Two of the Princes and the king in the TV Show </a:t>
            </a:r>
            <a:r>
              <a:rPr lang="en-US" sz="1900" i="1" dirty="0"/>
              <a:t>Grimm</a:t>
            </a:r>
            <a:r>
              <a:rPr lang="en-US" sz="1900" dirty="0"/>
              <a:t> were </a:t>
            </a:r>
            <a:r>
              <a:rPr lang="en-US" sz="1900" dirty="0" err="1"/>
              <a:t>Cronenbergs</a:t>
            </a:r>
            <a:r>
              <a:rPr lang="en-US" sz="1900" dirty="0"/>
              <a:t> though the producers spelled it </a:t>
            </a:r>
            <a:r>
              <a:rPr lang="en-US" sz="1900" dirty="0" err="1"/>
              <a:t>Kronenberg</a:t>
            </a:r>
            <a:r>
              <a:rPr lang="en-US" sz="1900" dirty="0"/>
              <a:t>.</a:t>
            </a:r>
          </a:p>
          <a:p>
            <a:pPr lvl="1"/>
            <a:r>
              <a:rPr lang="en-US" sz="1700" dirty="0"/>
              <a:t>There was one prince in the show that was either from the House of Windsor or Hanover. (The Prince had a British Accent!)</a:t>
            </a:r>
          </a:p>
          <a:p>
            <a:pPr marL="457200" indent="-457200">
              <a:buFont typeface="+mj-lt"/>
              <a:buAutoNum type="arabicPeriod"/>
            </a:pPr>
            <a:r>
              <a:rPr lang="en-US" sz="1900" dirty="0"/>
              <a:t>House of Wittelsbach (Holy Roman Empire, Hungary, Greece, Bavaria, </a:t>
            </a:r>
            <a:r>
              <a:rPr lang="en-US" sz="1900" u="sng" dirty="0"/>
              <a:t>Spain</a:t>
            </a:r>
            <a:r>
              <a:rPr lang="en-US" sz="1900" dirty="0"/>
              <a:t>)</a:t>
            </a:r>
          </a:p>
          <a:p>
            <a:pPr lvl="1"/>
            <a:r>
              <a:rPr lang="en-US" sz="1500" dirty="0"/>
              <a:t>These days, they have married into the House of Bourbon and rule Spain.</a:t>
            </a:r>
          </a:p>
          <a:p>
            <a:pPr lvl="1"/>
            <a:r>
              <a:rPr lang="en-US" sz="1500" dirty="0"/>
              <a:t>Their claims to rule any other part of Europe are dubious.</a:t>
            </a:r>
          </a:p>
          <a:p>
            <a:pPr marL="457200" indent="-457200">
              <a:buFont typeface="+mj-lt"/>
              <a:buAutoNum type="arabicPeriod"/>
            </a:pPr>
            <a:endParaRPr lang="en-US" sz="1600" dirty="0"/>
          </a:p>
        </p:txBody>
      </p:sp>
      <p:pic>
        <p:nvPicPr>
          <p:cNvPr id="9" name="Picture 8" descr="Crown Prince Eric (Kronenberg) Renard">
            <a:extLst>
              <a:ext uri="{FF2B5EF4-FFF2-40B4-BE49-F238E27FC236}">
                <a16:creationId xmlns:a16="http://schemas.microsoft.com/office/drawing/2014/main" id="{E6E7A50A-B1D6-8C25-E930-47D85C6D33C9}"/>
              </a:ext>
            </a:extLst>
          </p:cNvPr>
          <p:cNvPicPr>
            <a:picLocks noChangeAspect="1"/>
          </p:cNvPicPr>
          <p:nvPr/>
        </p:nvPicPr>
        <p:blipFill>
          <a:blip r:embed="rId4"/>
          <a:stretch>
            <a:fillRect/>
          </a:stretch>
        </p:blipFill>
        <p:spPr>
          <a:xfrm>
            <a:off x="7555992" y="3351405"/>
            <a:ext cx="4505688" cy="3136726"/>
          </a:xfrm>
          <a:prstGeom prst="rect">
            <a:avLst/>
          </a:prstGeom>
        </p:spPr>
      </p:pic>
      <p:pic>
        <p:nvPicPr>
          <p:cNvPr id="10" name="Picture 9">
            <a:extLst>
              <a:ext uri="{FF2B5EF4-FFF2-40B4-BE49-F238E27FC236}">
                <a16:creationId xmlns:a16="http://schemas.microsoft.com/office/drawing/2014/main" id="{DF9CF950-E10B-61FA-94A0-EA7ABD367E11}"/>
              </a:ext>
            </a:extLst>
          </p:cNvPr>
          <p:cNvPicPr>
            <a:picLocks noChangeAspect="1"/>
          </p:cNvPicPr>
          <p:nvPr/>
        </p:nvPicPr>
        <p:blipFill>
          <a:blip r:embed="rId5"/>
          <a:stretch>
            <a:fillRect/>
          </a:stretch>
        </p:blipFill>
        <p:spPr>
          <a:xfrm>
            <a:off x="9373447" y="755577"/>
            <a:ext cx="1258440" cy="2156675"/>
          </a:xfrm>
          <a:prstGeom prst="rect">
            <a:avLst/>
          </a:prstGeom>
        </p:spPr>
      </p:pic>
      <p:sp>
        <p:nvSpPr>
          <p:cNvPr id="11" name="TextBox 10">
            <a:extLst>
              <a:ext uri="{FF2B5EF4-FFF2-40B4-BE49-F238E27FC236}">
                <a16:creationId xmlns:a16="http://schemas.microsoft.com/office/drawing/2014/main" id="{5EBCA8D4-D06E-9FE2-BBD8-C522427E4B3A}"/>
              </a:ext>
            </a:extLst>
          </p:cNvPr>
          <p:cNvSpPr txBox="1"/>
          <p:nvPr/>
        </p:nvSpPr>
        <p:spPr>
          <a:xfrm>
            <a:off x="8386060" y="6208688"/>
            <a:ext cx="3289234" cy="307777"/>
          </a:xfrm>
          <a:prstGeom prst="rect">
            <a:avLst/>
          </a:prstGeom>
          <a:noFill/>
        </p:spPr>
        <p:txBody>
          <a:bodyPr wrap="none" rtlCol="0">
            <a:spAutoFit/>
          </a:bodyPr>
          <a:lstStyle/>
          <a:p>
            <a:r>
              <a:rPr lang="en-US" sz="1400" b="1" dirty="0">
                <a:solidFill>
                  <a:schemeClr val="bg1"/>
                </a:solidFill>
              </a:rPr>
              <a:t>Prince Eric Portrayed by James Frain</a:t>
            </a:r>
          </a:p>
        </p:txBody>
      </p:sp>
      <p:pic>
        <p:nvPicPr>
          <p:cNvPr id="12" name="Picture 11">
            <a:extLst>
              <a:ext uri="{FF2B5EF4-FFF2-40B4-BE49-F238E27FC236}">
                <a16:creationId xmlns:a16="http://schemas.microsoft.com/office/drawing/2014/main" id="{D0E5D010-6032-0676-4834-B8ABE45194A4}"/>
              </a:ext>
            </a:extLst>
          </p:cNvPr>
          <p:cNvPicPr>
            <a:picLocks noChangeAspect="1"/>
          </p:cNvPicPr>
          <p:nvPr/>
        </p:nvPicPr>
        <p:blipFill>
          <a:blip r:embed="rId6"/>
          <a:stretch>
            <a:fillRect/>
          </a:stretch>
        </p:blipFill>
        <p:spPr>
          <a:xfrm>
            <a:off x="10749314" y="753228"/>
            <a:ext cx="1258440" cy="2156675"/>
          </a:xfrm>
          <a:prstGeom prst="rect">
            <a:avLst/>
          </a:prstGeom>
        </p:spPr>
      </p:pic>
      <p:pic>
        <p:nvPicPr>
          <p:cNvPr id="13" name="Picture 12">
            <a:extLst>
              <a:ext uri="{FF2B5EF4-FFF2-40B4-BE49-F238E27FC236}">
                <a16:creationId xmlns:a16="http://schemas.microsoft.com/office/drawing/2014/main" id="{3E44CC61-BC93-BFE0-0DBD-D76875F12A9A}"/>
              </a:ext>
            </a:extLst>
          </p:cNvPr>
          <p:cNvPicPr>
            <a:picLocks noChangeAspect="1"/>
          </p:cNvPicPr>
          <p:nvPr/>
        </p:nvPicPr>
        <p:blipFill>
          <a:blip r:embed="rId7"/>
          <a:stretch>
            <a:fillRect/>
          </a:stretch>
        </p:blipFill>
        <p:spPr>
          <a:xfrm>
            <a:off x="7438565" y="737490"/>
            <a:ext cx="1880990" cy="2179735"/>
          </a:xfrm>
          <a:prstGeom prst="rect">
            <a:avLst/>
          </a:prstGeom>
        </p:spPr>
      </p:pic>
    </p:spTree>
    <p:extLst>
      <p:ext uri="{BB962C8B-B14F-4D97-AF65-F5344CB8AC3E}">
        <p14:creationId xmlns:p14="http://schemas.microsoft.com/office/powerpoint/2010/main" val="3978599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ctr"/>
            <a:r>
              <a:rPr lang="en-US" sz="4400" dirty="0">
                <a:solidFill>
                  <a:srgbClr val="FFFFFF"/>
                </a:solidFill>
              </a:rPr>
              <a:t>The Other Royal Families of Germany</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6974391" cy="5503101"/>
          </a:xfrm>
        </p:spPr>
        <p:txBody>
          <a:bodyPr anchor="t">
            <a:normAutofit/>
          </a:bodyPr>
          <a:lstStyle/>
          <a:p>
            <a:r>
              <a:rPr lang="en-US" sz="3200" dirty="0">
                <a:solidFill>
                  <a:schemeClr val="bg2">
                    <a:lumMod val="50000"/>
                  </a:schemeClr>
                </a:solidFill>
              </a:rPr>
              <a:t>The House of Hanover (once ruled Great Britain, now extinct)</a:t>
            </a:r>
          </a:p>
          <a:p>
            <a:pPr lvl="1"/>
            <a:r>
              <a:rPr lang="en-US" sz="2400" dirty="0">
                <a:solidFill>
                  <a:schemeClr val="bg2">
                    <a:lumMod val="50000"/>
                  </a:schemeClr>
                </a:solidFill>
              </a:rPr>
              <a:t>Queen Victoria I was from this house</a:t>
            </a:r>
          </a:p>
          <a:p>
            <a:r>
              <a:rPr lang="en-US" sz="3200" dirty="0">
                <a:solidFill>
                  <a:schemeClr val="bg2">
                    <a:lumMod val="50000"/>
                  </a:schemeClr>
                </a:solidFill>
              </a:rPr>
              <a:t>House of Nassau (now extinct)</a:t>
            </a:r>
          </a:p>
          <a:p>
            <a:pPr lvl="1"/>
            <a:r>
              <a:rPr lang="en-US" sz="2400" dirty="0">
                <a:solidFill>
                  <a:schemeClr val="bg2">
                    <a:lumMod val="50000"/>
                  </a:schemeClr>
                </a:solidFill>
              </a:rPr>
              <a:t>The capital of the Virgin Islands is named for this family.</a:t>
            </a:r>
          </a:p>
          <a:p>
            <a:r>
              <a:rPr lang="en-US" sz="3200" dirty="0">
                <a:solidFill>
                  <a:schemeClr val="bg2">
                    <a:lumMod val="50000"/>
                  </a:schemeClr>
                </a:solidFill>
              </a:rPr>
              <a:t>House of </a:t>
            </a:r>
            <a:r>
              <a:rPr lang="en-US" sz="3200" dirty="0" err="1">
                <a:solidFill>
                  <a:schemeClr val="bg2">
                    <a:lumMod val="50000"/>
                  </a:schemeClr>
                </a:solidFill>
              </a:rPr>
              <a:t>Süpplinburger</a:t>
            </a:r>
            <a:endParaRPr lang="en-US" sz="3200" dirty="0">
              <a:solidFill>
                <a:schemeClr val="bg2">
                  <a:lumMod val="50000"/>
                </a:schemeClr>
              </a:solidFill>
            </a:endParaRPr>
          </a:p>
          <a:p>
            <a:pPr lvl="1"/>
            <a:r>
              <a:rPr lang="en-US" sz="2400" dirty="0">
                <a:solidFill>
                  <a:schemeClr val="bg2">
                    <a:lumMod val="50000"/>
                  </a:schemeClr>
                </a:solidFill>
              </a:rPr>
              <a:t>Holy Roman Emperor </a:t>
            </a:r>
            <a:r>
              <a:rPr lang="en-US" sz="2400" dirty="0" err="1">
                <a:solidFill>
                  <a:schemeClr val="bg2">
                    <a:lumMod val="50000"/>
                  </a:schemeClr>
                </a:solidFill>
              </a:rPr>
              <a:t>Lothair</a:t>
            </a:r>
            <a:r>
              <a:rPr lang="en-US" sz="2400" dirty="0">
                <a:solidFill>
                  <a:schemeClr val="bg2">
                    <a:lumMod val="50000"/>
                  </a:schemeClr>
                </a:solidFill>
              </a:rPr>
              <a:t> III was from this family.</a:t>
            </a:r>
          </a:p>
          <a:p>
            <a:r>
              <a:rPr lang="en-US" sz="3200" dirty="0">
                <a:solidFill>
                  <a:schemeClr val="bg2">
                    <a:lumMod val="50000"/>
                  </a:schemeClr>
                </a:solidFill>
              </a:rPr>
              <a:t>House of Württemberg</a:t>
            </a:r>
          </a:p>
          <a:p>
            <a:pPr lvl="1"/>
            <a:r>
              <a:rPr lang="en-US" sz="2400" dirty="0">
                <a:solidFill>
                  <a:schemeClr val="bg2">
                    <a:lumMod val="50000"/>
                  </a:schemeClr>
                </a:solidFill>
              </a:rPr>
              <a:t>Frederick II ruled in the Rhine River Area</a:t>
            </a:r>
          </a:p>
          <a:p>
            <a:pPr marL="0" indent="0">
              <a:buNone/>
            </a:pPr>
            <a:endParaRPr lang="en-US" sz="2800" dirty="0">
              <a:solidFill>
                <a:schemeClr val="bg2">
                  <a:lumMod val="50000"/>
                </a:schemeClr>
              </a:solidFill>
            </a:endParaRPr>
          </a:p>
        </p:txBody>
      </p:sp>
    </p:spTree>
    <p:extLst>
      <p:ext uri="{BB962C8B-B14F-4D97-AF65-F5344CB8AC3E}">
        <p14:creationId xmlns:p14="http://schemas.microsoft.com/office/powerpoint/2010/main" val="26556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ctr"/>
            <a:r>
              <a:rPr lang="en-US" dirty="0">
                <a:solidFill>
                  <a:srgbClr val="FFFFFF"/>
                </a:solidFill>
              </a:rPr>
              <a:t>The Third Reich – </a:t>
            </a:r>
            <a:br>
              <a:rPr lang="en-US" dirty="0">
                <a:solidFill>
                  <a:srgbClr val="FFFFFF"/>
                </a:solidFill>
              </a:rPr>
            </a:br>
            <a:r>
              <a:rPr lang="en-US" sz="4400" dirty="0">
                <a:solidFill>
                  <a:srgbClr val="FFFFFF"/>
                </a:solidFill>
              </a:rPr>
              <a:t>Nazi Germany</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6974391" cy="5503101"/>
          </a:xfrm>
        </p:spPr>
        <p:txBody>
          <a:bodyPr anchor="t">
            <a:normAutofit/>
          </a:bodyPr>
          <a:lstStyle/>
          <a:p>
            <a:r>
              <a:rPr lang="en-US" sz="2800" dirty="0">
                <a:solidFill>
                  <a:schemeClr val="bg2">
                    <a:lumMod val="50000"/>
                  </a:schemeClr>
                </a:solidFill>
              </a:rPr>
              <a:t>Nazi Germany at its height, controlled all of Europe except for Sweden, Finland, Switzerland, and Spain.</a:t>
            </a:r>
          </a:p>
          <a:p>
            <a:pPr lvl="1"/>
            <a:r>
              <a:rPr lang="en-US" sz="2400" dirty="0">
                <a:solidFill>
                  <a:schemeClr val="bg2">
                    <a:lumMod val="50000"/>
                  </a:schemeClr>
                </a:solidFill>
              </a:rPr>
              <a:t>Finland aligned with Nazi Germany early in World War II taking back the land they lost to Russia in years previous.</a:t>
            </a:r>
          </a:p>
          <a:p>
            <a:pPr lvl="1"/>
            <a:r>
              <a:rPr lang="en-US" sz="2400" dirty="0">
                <a:solidFill>
                  <a:schemeClr val="bg2">
                    <a:lumMod val="50000"/>
                  </a:schemeClr>
                </a:solidFill>
              </a:rPr>
              <a:t>Sweden contributed considerable steel resources to Nazi Germany.</a:t>
            </a:r>
          </a:p>
          <a:p>
            <a:pPr lvl="1"/>
            <a:r>
              <a:rPr lang="en-US" sz="2400" dirty="0">
                <a:solidFill>
                  <a:schemeClr val="bg2">
                    <a:lumMod val="50000"/>
                  </a:schemeClr>
                </a:solidFill>
              </a:rPr>
              <a:t>Spain remained aligned with Nazi Germany and contributed troops to the Axis cause.</a:t>
            </a:r>
          </a:p>
          <a:p>
            <a:pPr lvl="1"/>
            <a:r>
              <a:rPr lang="en-US" sz="2400" dirty="0">
                <a:solidFill>
                  <a:schemeClr val="bg2">
                    <a:lumMod val="50000"/>
                  </a:schemeClr>
                </a:solidFill>
              </a:rPr>
              <a:t>Nazi Germany used Swiss banks to launder money to the rest of the world. </a:t>
            </a:r>
          </a:p>
          <a:p>
            <a:pPr lvl="2"/>
            <a:r>
              <a:rPr lang="en-US" sz="2200" dirty="0">
                <a:solidFill>
                  <a:schemeClr val="bg2">
                    <a:lumMod val="50000"/>
                  </a:schemeClr>
                </a:solidFill>
              </a:rPr>
              <a:t>Hitler did consider invading Switzerland, but Martin Borman overruled the idea. He used the banks in his Nazi redoubt plans post-war.</a:t>
            </a:r>
          </a:p>
          <a:p>
            <a:pPr marL="0" indent="0">
              <a:buNone/>
            </a:pPr>
            <a:endParaRPr lang="en-US" sz="2800" dirty="0">
              <a:solidFill>
                <a:schemeClr val="bg2">
                  <a:lumMod val="50000"/>
                </a:schemeClr>
              </a:solidFill>
            </a:endParaRPr>
          </a:p>
        </p:txBody>
      </p:sp>
    </p:spTree>
    <p:extLst>
      <p:ext uri="{BB962C8B-B14F-4D97-AF65-F5344CB8AC3E}">
        <p14:creationId xmlns:p14="http://schemas.microsoft.com/office/powerpoint/2010/main" val="3185342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291CF6A-44B8-D1CE-001C-381648AA5377}"/>
              </a:ext>
            </a:extLst>
          </p:cNvPr>
          <p:cNvPicPr>
            <a:picLocks noChangeAspect="1"/>
          </p:cNvPicPr>
          <p:nvPr/>
        </p:nvPicPr>
        <p:blipFill rotWithShape="1">
          <a:blip r:embed="rId2"/>
          <a:srcRect t="4123" b="10326"/>
          <a:stretch/>
        </p:blipFill>
        <p:spPr>
          <a:xfrm>
            <a:off x="20" y="10"/>
            <a:ext cx="12191980" cy="6857990"/>
          </a:xfrm>
          <a:prstGeom prst="rect">
            <a:avLst/>
          </a:prstGeom>
        </p:spPr>
      </p:pic>
    </p:spTree>
    <p:extLst>
      <p:ext uri="{BB962C8B-B14F-4D97-AF65-F5344CB8AC3E}">
        <p14:creationId xmlns:p14="http://schemas.microsoft.com/office/powerpoint/2010/main" val="981154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550862" y="549274"/>
            <a:ext cx="11091600" cy="1387101"/>
          </a:xfrm>
        </p:spPr>
        <p:txBody>
          <a:bodyPr anchor="ctr"/>
          <a:lstStyle/>
          <a:p>
            <a:pPr algn="ctr"/>
            <a:r>
              <a:rPr lang="en-US" sz="6000" cap="none" dirty="0"/>
              <a:t>Disclaimer</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a:xfrm>
            <a:off x="550862" y="2096064"/>
            <a:ext cx="10913644" cy="3695136"/>
          </a:xfrm>
        </p:spPr>
        <p:txBody>
          <a:bodyPr>
            <a:normAutofit/>
          </a:bodyPr>
          <a:lstStyle/>
          <a:p>
            <a:r>
              <a:rPr lang="en-US" sz="2400" dirty="0"/>
              <a:t>The information contained in this presentation is educational material only and is NOT intended to be considered investment advice. Mr. Mack is NOT a registered  investment, legal, or tax advisor, or a broker/dealer of securities. All investment/financial opinions expressed by Mr. Mack are from personal research and experience and is intended as educational material only. Although best efforts are made to ensure that all the information contained herein is accurate and up to date, occasionally unintended errors and misprints may occur.</a:t>
            </a:r>
          </a:p>
        </p:txBody>
      </p:sp>
    </p:spTree>
    <p:extLst>
      <p:ext uri="{BB962C8B-B14F-4D97-AF65-F5344CB8AC3E}">
        <p14:creationId xmlns:p14="http://schemas.microsoft.com/office/powerpoint/2010/main" val="3078513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120073" y="753228"/>
            <a:ext cx="10174109" cy="1080938"/>
          </a:xfrm>
        </p:spPr>
        <p:txBody>
          <a:bodyPr>
            <a:normAutofit/>
          </a:bodyPr>
          <a:lstStyle/>
          <a:p>
            <a:pPr algn="ctr"/>
            <a:r>
              <a:rPr lang="en-US" dirty="0"/>
              <a:t>The Third Reich – Post War Adjustments</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3777672" y="2336873"/>
            <a:ext cx="8066396" cy="3599316"/>
          </a:xfrm>
        </p:spPr>
        <p:txBody>
          <a:bodyPr>
            <a:normAutofit lnSpcReduction="10000"/>
          </a:bodyPr>
          <a:lstStyle/>
          <a:p>
            <a:r>
              <a:rPr lang="en-US" dirty="0"/>
              <a:t>After the disaster of the Battle of Stalingrad in 1943, Martin Borman, became the effective </a:t>
            </a:r>
            <a:r>
              <a:rPr lang="en-US" i="1" dirty="0"/>
              <a:t>Fuhrer</a:t>
            </a:r>
            <a:r>
              <a:rPr lang="en-US" dirty="0"/>
              <a:t> of Nazi Germany. With the loss of the German Sixth Army, he realized that the War was lost. </a:t>
            </a:r>
          </a:p>
          <a:p>
            <a:r>
              <a:rPr lang="en-US" dirty="0"/>
              <a:t>Herr Borman knew that he had to make Herr Hitler look like he was the Fuhrer of Germany without letting him do any of the actual ruling.</a:t>
            </a:r>
          </a:p>
          <a:p>
            <a:r>
              <a:rPr lang="en-US" dirty="0"/>
              <a:t>Using the propaganda abilities of Dr. Joseph Goebbels and the Propaganda Ministry, he sold the idea of “Hitler in charge” with plenty of media showing him such.</a:t>
            </a:r>
          </a:p>
          <a:p>
            <a:endParaRPr lang="en-US" dirty="0"/>
          </a:p>
          <a:p>
            <a:pPr marL="0" indent="0">
              <a:buNone/>
            </a:pPr>
            <a:endParaRPr lang="en-US" sz="2000" dirty="0"/>
          </a:p>
        </p:txBody>
      </p:sp>
      <p:pic>
        <p:nvPicPr>
          <p:cNvPr id="4" name="Picture 3">
            <a:extLst>
              <a:ext uri="{FF2B5EF4-FFF2-40B4-BE49-F238E27FC236}">
                <a16:creationId xmlns:a16="http://schemas.microsoft.com/office/drawing/2014/main" id="{7BBA8217-3BDB-9F27-86DB-B04B1EE29A20}"/>
              </a:ext>
            </a:extLst>
          </p:cNvPr>
          <p:cNvPicPr>
            <a:picLocks noChangeAspect="1"/>
          </p:cNvPicPr>
          <p:nvPr/>
        </p:nvPicPr>
        <p:blipFill rotWithShape="1">
          <a:blip r:embed="rId2"/>
          <a:srcRect r="3" b="7458"/>
          <a:stretch/>
        </p:blipFill>
        <p:spPr>
          <a:xfrm>
            <a:off x="794325" y="2336872"/>
            <a:ext cx="2692907" cy="359878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22451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D6EC5AD-977D-4411-AC6F-5677D6D5C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3DC4F7D-6CBC-4B88-80C9-3E5BBFA8D7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1F5CD2AA-865E-46EF-BE02-B7F59735C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4714194"/>
            <a:ext cx="8129353" cy="1311176"/>
          </a:xfrm>
        </p:spPr>
        <p:txBody>
          <a:bodyPr anchor="b">
            <a:normAutofit/>
          </a:bodyPr>
          <a:lstStyle/>
          <a:p>
            <a:pPr algn="r"/>
            <a:r>
              <a:rPr lang="en-US" sz="4400"/>
              <a:t>The Third Reich – Selling a Fuhrer to the World</a:t>
            </a:r>
          </a:p>
        </p:txBody>
      </p:sp>
      <p:sp>
        <p:nvSpPr>
          <p:cNvPr id="22" name="Rectangle 21">
            <a:extLst>
              <a:ext uri="{FF2B5EF4-FFF2-40B4-BE49-F238E27FC236}">
                <a16:creationId xmlns:a16="http://schemas.microsoft.com/office/drawing/2014/main" id="{9836E79C-DAF3-497B-8829-B578C6330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CBA651-59F0-4056-852B-7BA312B84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86549CAF-504A-44ED-AD20-0880DCFE7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8940"/>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318056C-6EA6-4474-B02E-6C914AE04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03F0CF-6F7F-A82B-564E-982DEF71A488}"/>
              </a:ext>
            </a:extLst>
          </p:cNvPr>
          <p:cNvPicPr>
            <a:picLocks noChangeAspect="1"/>
          </p:cNvPicPr>
          <p:nvPr/>
        </p:nvPicPr>
        <p:blipFill>
          <a:blip r:embed="rId5"/>
          <a:stretch>
            <a:fillRect/>
          </a:stretch>
        </p:blipFill>
        <p:spPr>
          <a:xfrm>
            <a:off x="1043632" y="646328"/>
            <a:ext cx="4245554" cy="3583320"/>
          </a:xfrm>
          <a:prstGeom prst="rect">
            <a:avLst/>
          </a:prstGeom>
        </p:spPr>
      </p:pic>
      <p:pic>
        <p:nvPicPr>
          <p:cNvPr id="8" name="Picture 7">
            <a:extLst>
              <a:ext uri="{FF2B5EF4-FFF2-40B4-BE49-F238E27FC236}">
                <a16:creationId xmlns:a16="http://schemas.microsoft.com/office/drawing/2014/main" id="{0767EDCB-BC9E-126D-795A-F2834D6E9715}"/>
              </a:ext>
            </a:extLst>
          </p:cNvPr>
          <p:cNvPicPr>
            <a:picLocks noChangeAspect="1"/>
          </p:cNvPicPr>
          <p:nvPr/>
        </p:nvPicPr>
        <p:blipFill>
          <a:blip r:embed="rId6"/>
          <a:stretch>
            <a:fillRect/>
          </a:stretch>
        </p:blipFill>
        <p:spPr>
          <a:xfrm>
            <a:off x="5468103" y="644525"/>
            <a:ext cx="2635195" cy="1795714"/>
          </a:xfrm>
          <a:prstGeom prst="rect">
            <a:avLst/>
          </a:prstGeom>
        </p:spPr>
      </p:pic>
      <p:pic>
        <p:nvPicPr>
          <p:cNvPr id="9" name="Picture 8">
            <a:extLst>
              <a:ext uri="{FF2B5EF4-FFF2-40B4-BE49-F238E27FC236}">
                <a16:creationId xmlns:a16="http://schemas.microsoft.com/office/drawing/2014/main" id="{FED9EC83-6187-4FE9-D795-9B213532CF7C}"/>
              </a:ext>
            </a:extLst>
          </p:cNvPr>
          <p:cNvPicPr>
            <a:picLocks noChangeAspect="1"/>
          </p:cNvPicPr>
          <p:nvPr/>
        </p:nvPicPr>
        <p:blipFill>
          <a:blip r:embed="rId7"/>
          <a:stretch>
            <a:fillRect/>
          </a:stretch>
        </p:blipFill>
        <p:spPr>
          <a:xfrm>
            <a:off x="5468103" y="2605377"/>
            <a:ext cx="2635195" cy="1644361"/>
          </a:xfrm>
          <a:prstGeom prst="rect">
            <a:avLst/>
          </a:prstGeom>
        </p:spPr>
      </p:pic>
      <p:pic>
        <p:nvPicPr>
          <p:cNvPr id="10" name="Picture 9">
            <a:extLst>
              <a:ext uri="{FF2B5EF4-FFF2-40B4-BE49-F238E27FC236}">
                <a16:creationId xmlns:a16="http://schemas.microsoft.com/office/drawing/2014/main" id="{5D38275E-C835-85CE-8FB2-94039B21B1CA}"/>
              </a:ext>
            </a:extLst>
          </p:cNvPr>
          <p:cNvPicPr>
            <a:picLocks noChangeAspect="1"/>
          </p:cNvPicPr>
          <p:nvPr/>
        </p:nvPicPr>
        <p:blipFill rotWithShape="1">
          <a:blip r:embed="rId8"/>
          <a:srcRect l="7311" t="9742" r="7323" b="9636"/>
          <a:stretch/>
        </p:blipFill>
        <p:spPr>
          <a:xfrm>
            <a:off x="8352225" y="663703"/>
            <a:ext cx="2777094" cy="1814891"/>
          </a:xfrm>
          <a:prstGeom prst="rect">
            <a:avLst/>
          </a:prstGeom>
        </p:spPr>
      </p:pic>
      <p:pic>
        <p:nvPicPr>
          <p:cNvPr id="11" name="Picture 10">
            <a:extLst>
              <a:ext uri="{FF2B5EF4-FFF2-40B4-BE49-F238E27FC236}">
                <a16:creationId xmlns:a16="http://schemas.microsoft.com/office/drawing/2014/main" id="{DBF5AECE-2EF7-97E5-5B63-1E98FB5D810B}"/>
              </a:ext>
            </a:extLst>
          </p:cNvPr>
          <p:cNvPicPr>
            <a:picLocks noChangeAspect="1"/>
          </p:cNvPicPr>
          <p:nvPr/>
        </p:nvPicPr>
        <p:blipFill>
          <a:blip r:embed="rId9"/>
          <a:stretch>
            <a:fillRect/>
          </a:stretch>
        </p:blipFill>
        <p:spPr>
          <a:xfrm>
            <a:off x="8538228" y="2592001"/>
            <a:ext cx="2405089" cy="1637647"/>
          </a:xfrm>
          <a:prstGeom prst="rect">
            <a:avLst/>
          </a:prstGeom>
        </p:spPr>
      </p:pic>
    </p:spTree>
    <p:extLst>
      <p:ext uri="{BB962C8B-B14F-4D97-AF65-F5344CB8AC3E}">
        <p14:creationId xmlns:p14="http://schemas.microsoft.com/office/powerpoint/2010/main" val="3835217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120073" y="753228"/>
            <a:ext cx="10174109" cy="1080938"/>
          </a:xfrm>
        </p:spPr>
        <p:txBody>
          <a:bodyPr>
            <a:normAutofit/>
          </a:bodyPr>
          <a:lstStyle/>
          <a:p>
            <a:pPr algn="ctr"/>
            <a:r>
              <a:rPr lang="en-US" sz="3200" dirty="0"/>
              <a:t>The Third Reich – Preparing for the End of the War</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3278909" y="2336872"/>
            <a:ext cx="8820727" cy="4313309"/>
          </a:xfrm>
        </p:spPr>
        <p:txBody>
          <a:bodyPr>
            <a:normAutofit/>
          </a:bodyPr>
          <a:lstStyle/>
          <a:p>
            <a:r>
              <a:rPr lang="en-US" sz="2800" dirty="0"/>
              <a:t>Martin Borman realized that Germany’s greatest resource was its brainpower. </a:t>
            </a:r>
          </a:p>
          <a:p>
            <a:pPr lvl="1"/>
            <a:r>
              <a:rPr lang="en-US" dirty="0"/>
              <a:t>He evaluated the academic records of all Germans who had attended the universities since about 1920. </a:t>
            </a:r>
          </a:p>
          <a:p>
            <a:pPr lvl="1"/>
            <a:r>
              <a:rPr lang="en-US" dirty="0"/>
              <a:t>He identified those people who had the best academic and scientific potential, got them off the front and into positions where they could do research to enhance the future of the Reich.</a:t>
            </a:r>
          </a:p>
          <a:p>
            <a:pPr lvl="1"/>
            <a:r>
              <a:rPr lang="en-US" dirty="0"/>
              <a:t>He also got every second and third-tier general working with him on this project. Borman worked well with his fellow bureaucrats.</a:t>
            </a:r>
          </a:p>
          <a:p>
            <a:r>
              <a:rPr lang="en-US" sz="2800" dirty="0"/>
              <a:t>Mr. Borman began to formulate a plan to integrate the intellectual power of Nazi Germany into the rest of the West.</a:t>
            </a:r>
          </a:p>
          <a:p>
            <a:pPr marL="0" indent="0">
              <a:buNone/>
            </a:pPr>
            <a:endParaRPr lang="en-US" sz="2000" dirty="0"/>
          </a:p>
        </p:txBody>
      </p:sp>
      <p:pic>
        <p:nvPicPr>
          <p:cNvPr id="4" name="Picture 3">
            <a:extLst>
              <a:ext uri="{FF2B5EF4-FFF2-40B4-BE49-F238E27FC236}">
                <a16:creationId xmlns:a16="http://schemas.microsoft.com/office/drawing/2014/main" id="{7BBA8217-3BDB-9F27-86DB-B04B1EE29A20}"/>
              </a:ext>
            </a:extLst>
          </p:cNvPr>
          <p:cNvPicPr>
            <a:picLocks noChangeAspect="1"/>
          </p:cNvPicPr>
          <p:nvPr/>
        </p:nvPicPr>
        <p:blipFill rotWithShape="1">
          <a:blip r:embed="rId2"/>
          <a:srcRect r="3" b="7458"/>
          <a:stretch/>
        </p:blipFill>
        <p:spPr>
          <a:xfrm>
            <a:off x="258616" y="2336872"/>
            <a:ext cx="2692907" cy="359878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847436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120073" y="753228"/>
            <a:ext cx="10174109" cy="1080938"/>
          </a:xfrm>
        </p:spPr>
        <p:txBody>
          <a:bodyPr>
            <a:normAutofit/>
          </a:bodyPr>
          <a:lstStyle/>
          <a:p>
            <a:pPr algn="ctr"/>
            <a:r>
              <a:rPr lang="en-US" sz="3200" dirty="0"/>
              <a:t>The Third Reich – Preparing for the End of the War</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3425974" y="2336872"/>
            <a:ext cx="8673662" cy="4313309"/>
          </a:xfrm>
        </p:spPr>
        <p:txBody>
          <a:bodyPr>
            <a:normAutofit/>
          </a:bodyPr>
          <a:lstStyle/>
          <a:p>
            <a:r>
              <a:rPr lang="en-US" dirty="0"/>
              <a:t>Once Martin Borman located these people, he placed them in positions where they could best serve the Reich.</a:t>
            </a:r>
          </a:p>
          <a:p>
            <a:r>
              <a:rPr lang="en-US" dirty="0"/>
              <a:t>A good example of this was Dr. Joseph Mengele. </a:t>
            </a:r>
          </a:p>
          <a:p>
            <a:pPr lvl="1"/>
            <a:r>
              <a:rPr lang="en-US" dirty="0"/>
              <a:t>He was a MASH doctor on the Russian front. </a:t>
            </a:r>
          </a:p>
          <a:p>
            <a:pPr lvl="1"/>
            <a:r>
              <a:rPr lang="en-US" dirty="0"/>
              <a:t>After winning an Iron Cross-first class for pulling two men out of a burning tank, he was sent to Poland to recover from his wounds. He happened to meet up with Dr. Karl </a:t>
            </a:r>
            <a:r>
              <a:rPr lang="en-US" dirty="0" err="1"/>
              <a:t>Gentzken</a:t>
            </a:r>
            <a:r>
              <a:rPr lang="en-US" dirty="0"/>
              <a:t>, the head doctor of the </a:t>
            </a:r>
            <a:r>
              <a:rPr lang="en-US" i="1" dirty="0"/>
              <a:t>Waffen SS</a:t>
            </a:r>
            <a:r>
              <a:rPr lang="en-US" dirty="0"/>
              <a:t>. </a:t>
            </a:r>
          </a:p>
          <a:p>
            <a:pPr lvl="1"/>
            <a:r>
              <a:rPr lang="en-US" dirty="0"/>
              <a:t>When Dr. </a:t>
            </a:r>
            <a:r>
              <a:rPr lang="en-US" dirty="0" err="1"/>
              <a:t>Gentzken</a:t>
            </a:r>
            <a:r>
              <a:rPr lang="en-US" dirty="0"/>
              <a:t> saw Dr. Mengele’s potential as a researcher, he made an appointment with Borman who also saw the potential. Dr. Mengele was transferred to the Auschwitz Concentration Camp where he could set up a lab to do his “research” on viruses. He had thousands of unwary subjects available for his untoward research.</a:t>
            </a:r>
          </a:p>
          <a:p>
            <a:pPr marL="0" indent="0">
              <a:buNone/>
            </a:pPr>
            <a:endParaRPr lang="en-US" sz="2000" dirty="0"/>
          </a:p>
        </p:txBody>
      </p:sp>
      <p:pic>
        <p:nvPicPr>
          <p:cNvPr id="4" name="Picture 3">
            <a:extLst>
              <a:ext uri="{FF2B5EF4-FFF2-40B4-BE49-F238E27FC236}">
                <a16:creationId xmlns:a16="http://schemas.microsoft.com/office/drawing/2014/main" id="{7BBA8217-3BDB-9F27-86DB-B04B1EE29A20}"/>
              </a:ext>
            </a:extLst>
          </p:cNvPr>
          <p:cNvPicPr>
            <a:picLocks noChangeAspect="1"/>
          </p:cNvPicPr>
          <p:nvPr/>
        </p:nvPicPr>
        <p:blipFill rotWithShape="1">
          <a:blip r:embed="rId2"/>
          <a:srcRect r="3" b="7458"/>
          <a:stretch/>
        </p:blipFill>
        <p:spPr>
          <a:xfrm>
            <a:off x="370761" y="2238556"/>
            <a:ext cx="1504174" cy="2010172"/>
          </a:xfrm>
          <a:prstGeom prst="rect">
            <a:avLst/>
          </a:prstGeom>
          <a:ln>
            <a:noFill/>
          </a:ln>
          <a:effectLst>
            <a:outerShdw blurRad="76200" dist="63500" dir="5040000" algn="tl" rotWithShape="0">
              <a:srgbClr val="000000">
                <a:alpha val="41000"/>
              </a:srgbClr>
            </a:outerShdw>
          </a:effectLst>
        </p:spPr>
      </p:pic>
      <p:pic>
        <p:nvPicPr>
          <p:cNvPr id="5" name="Picture 4">
            <a:extLst>
              <a:ext uri="{FF2B5EF4-FFF2-40B4-BE49-F238E27FC236}">
                <a16:creationId xmlns:a16="http://schemas.microsoft.com/office/drawing/2014/main" id="{5DEC8683-396D-1644-00AD-4624C9D2BB04}"/>
              </a:ext>
            </a:extLst>
          </p:cNvPr>
          <p:cNvPicPr>
            <a:picLocks noChangeAspect="1"/>
          </p:cNvPicPr>
          <p:nvPr/>
        </p:nvPicPr>
        <p:blipFill>
          <a:blip r:embed="rId3"/>
          <a:stretch>
            <a:fillRect/>
          </a:stretch>
        </p:blipFill>
        <p:spPr>
          <a:xfrm>
            <a:off x="343005" y="4498109"/>
            <a:ext cx="1531930" cy="1754908"/>
          </a:xfrm>
          <a:prstGeom prst="rect">
            <a:avLst/>
          </a:prstGeom>
        </p:spPr>
      </p:pic>
      <p:pic>
        <p:nvPicPr>
          <p:cNvPr id="6" name="Picture 5">
            <a:extLst>
              <a:ext uri="{FF2B5EF4-FFF2-40B4-BE49-F238E27FC236}">
                <a16:creationId xmlns:a16="http://schemas.microsoft.com/office/drawing/2014/main" id="{2082ADEA-A548-B2CF-4553-9737CA7AB621}"/>
              </a:ext>
            </a:extLst>
          </p:cNvPr>
          <p:cNvPicPr>
            <a:picLocks noChangeAspect="1"/>
          </p:cNvPicPr>
          <p:nvPr/>
        </p:nvPicPr>
        <p:blipFill>
          <a:blip r:embed="rId4"/>
          <a:stretch>
            <a:fillRect/>
          </a:stretch>
        </p:blipFill>
        <p:spPr>
          <a:xfrm>
            <a:off x="2006749" y="3243642"/>
            <a:ext cx="1419225" cy="1905000"/>
          </a:xfrm>
          <a:prstGeom prst="rect">
            <a:avLst/>
          </a:prstGeom>
        </p:spPr>
      </p:pic>
    </p:spTree>
    <p:extLst>
      <p:ext uri="{BB962C8B-B14F-4D97-AF65-F5344CB8AC3E}">
        <p14:creationId xmlns:p14="http://schemas.microsoft.com/office/powerpoint/2010/main" val="993071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Dr. Joseph Mengele’s Resume</a:t>
            </a:r>
          </a:p>
        </p:txBody>
      </p:sp>
      <p:sp>
        <p:nvSpPr>
          <p:cNvPr id="29" name="Content Placeholder 2">
            <a:extLst>
              <a:ext uri="{FF2B5EF4-FFF2-40B4-BE49-F238E27FC236}">
                <a16:creationId xmlns:a16="http://schemas.microsoft.com/office/drawing/2014/main" id="{3AB07726-BAC5-C6F5-9F0C-8F1CD7A2AB4A}"/>
              </a:ext>
            </a:extLst>
          </p:cNvPr>
          <p:cNvSpPr>
            <a:spLocks noGrp="1"/>
          </p:cNvSpPr>
          <p:nvPr>
            <p:ph idx="1"/>
          </p:nvPr>
        </p:nvSpPr>
        <p:spPr>
          <a:xfrm>
            <a:off x="5287995" y="661106"/>
            <a:ext cx="6257362" cy="5503101"/>
          </a:xfrm>
        </p:spPr>
        <p:txBody>
          <a:bodyPr anchor="ctr">
            <a:normAutofit/>
          </a:bodyPr>
          <a:lstStyle/>
          <a:p>
            <a:r>
              <a:rPr lang="en-US" sz="2000" dirty="0">
                <a:solidFill>
                  <a:schemeClr val="bg1"/>
                </a:solidFill>
              </a:rPr>
              <a:t>It should be pointed out he was a bright young man. </a:t>
            </a:r>
          </a:p>
          <a:p>
            <a:r>
              <a:rPr lang="en-US" sz="2000" dirty="0">
                <a:solidFill>
                  <a:schemeClr val="bg1"/>
                </a:solidFill>
              </a:rPr>
              <a:t>He had two doctoral degrees:</a:t>
            </a:r>
          </a:p>
          <a:p>
            <a:pPr marL="457200" lvl="1" indent="0">
              <a:buNone/>
            </a:pPr>
            <a:endParaRPr lang="en-US" dirty="0">
              <a:solidFill>
                <a:schemeClr val="bg1"/>
              </a:solidFill>
            </a:endParaRPr>
          </a:p>
          <a:p>
            <a:pPr lvl="1">
              <a:spcBef>
                <a:spcPts val="0"/>
              </a:spcBef>
            </a:pPr>
            <a:r>
              <a:rPr lang="en-US" dirty="0">
                <a:solidFill>
                  <a:schemeClr val="bg1"/>
                </a:solidFill>
              </a:rPr>
              <a:t>Ph.D., University of Munich (1935)</a:t>
            </a:r>
          </a:p>
          <a:p>
            <a:pPr lvl="1">
              <a:spcBef>
                <a:spcPts val="0"/>
              </a:spcBef>
            </a:pPr>
            <a:r>
              <a:rPr lang="en-US" dirty="0">
                <a:solidFill>
                  <a:schemeClr val="bg1"/>
                </a:solidFill>
              </a:rPr>
              <a:t>M.D., University of Frankfurt (1938, </a:t>
            </a:r>
            <a:r>
              <a:rPr lang="en-US" i="1" dirty="0">
                <a:solidFill>
                  <a:schemeClr val="bg1"/>
                </a:solidFill>
              </a:rPr>
              <a:t>Cum Laude</a:t>
            </a:r>
            <a:r>
              <a:rPr lang="en-US" dirty="0">
                <a:solidFill>
                  <a:schemeClr val="bg1"/>
                </a:solidFill>
              </a:rPr>
              <a:t>)</a:t>
            </a:r>
          </a:p>
          <a:p>
            <a:pPr lvl="2">
              <a:spcBef>
                <a:spcPts val="0"/>
              </a:spcBef>
            </a:pPr>
            <a:r>
              <a:rPr lang="en-US" sz="2000" dirty="0">
                <a:solidFill>
                  <a:schemeClr val="bg1"/>
                </a:solidFill>
              </a:rPr>
              <a:t>Dr. Mengele was the author of several scientific papers which were highly regarded in the medical community.</a:t>
            </a:r>
          </a:p>
          <a:p>
            <a:r>
              <a:rPr lang="en-US" sz="2000" dirty="0">
                <a:solidFill>
                  <a:schemeClr val="bg1"/>
                </a:solidFill>
              </a:rPr>
              <a:t>It should be noted that both of Dr. Mengele’s degrees were revoked by their respective universities in the 1960s.</a:t>
            </a:r>
          </a:p>
          <a:p>
            <a:r>
              <a:rPr lang="en-US" sz="2000" dirty="0">
                <a:solidFill>
                  <a:schemeClr val="bg1"/>
                </a:solidFill>
              </a:rPr>
              <a:t>He ran Nazi operations around the world after Martin Borman died in 1959. He proved to be as good a manager as Borman was.</a:t>
            </a:r>
          </a:p>
        </p:txBody>
      </p:sp>
    </p:spTree>
    <p:extLst>
      <p:ext uri="{BB962C8B-B14F-4D97-AF65-F5344CB8AC3E}">
        <p14:creationId xmlns:p14="http://schemas.microsoft.com/office/powerpoint/2010/main" val="3695827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0" y="614512"/>
            <a:ext cx="10455215" cy="1386816"/>
          </a:xfrm>
        </p:spPr>
        <p:txBody>
          <a:bodyPr anchor="ctr">
            <a:normAutofit/>
          </a:bodyPr>
          <a:lstStyle/>
          <a:p>
            <a:pPr algn="ctr"/>
            <a:r>
              <a:rPr lang="en-US" sz="4000" dirty="0"/>
              <a:t>Can a Bible Code Show us </a:t>
            </a:r>
            <a:br>
              <a:rPr lang="en-US" sz="4000" dirty="0"/>
            </a:br>
            <a:r>
              <a:rPr lang="en-US" sz="4000" dirty="0"/>
              <a:t>What Dr. Mengele was Up To?</a:t>
            </a:r>
          </a:p>
        </p:txBody>
      </p:sp>
      <p:sp>
        <p:nvSpPr>
          <p:cNvPr id="3" name="Content Placeholder 2">
            <a:extLst>
              <a:ext uri="{FF2B5EF4-FFF2-40B4-BE49-F238E27FC236}">
                <a16:creationId xmlns:a16="http://schemas.microsoft.com/office/drawing/2014/main" id="{3AB07726-BAC5-C6F5-9F0C-8F1CD7A2AB4A}"/>
              </a:ext>
            </a:extLst>
          </p:cNvPr>
          <p:cNvSpPr>
            <a:spLocks noGrp="1"/>
          </p:cNvSpPr>
          <p:nvPr>
            <p:ph idx="1"/>
          </p:nvPr>
        </p:nvSpPr>
        <p:spPr>
          <a:xfrm>
            <a:off x="331694" y="2216989"/>
            <a:ext cx="11430000" cy="4091735"/>
          </a:xfrm>
        </p:spPr>
        <p:txBody>
          <a:bodyPr>
            <a:normAutofit/>
          </a:bodyPr>
          <a:lstStyle/>
          <a:p>
            <a:r>
              <a:rPr lang="en-US" dirty="0"/>
              <a:t>I had to wonder what Dr. Mengele was really doing research on at Auschwitz? After learning about the “Allied Legend” from scholars like Dr. Joseph P. Ferrell, I have come to question what has been taught in our history books. </a:t>
            </a:r>
          </a:p>
          <a:p>
            <a:r>
              <a:rPr lang="en-US" spc="-50" dirty="0">
                <a:solidFill>
                  <a:schemeClr val="tx1"/>
                </a:solidFill>
              </a:rPr>
              <a:t>It seems like after the War, we have been subjected to one “virus” after another. Could this be what Dr. Mengel</a:t>
            </a:r>
            <a:r>
              <a:rPr lang="en-US" spc="-50" dirty="0"/>
              <a:t>e was REALLY working on?</a:t>
            </a:r>
            <a:endParaRPr lang="en-US" spc="-50" dirty="0">
              <a:solidFill>
                <a:schemeClr val="tx1"/>
              </a:solidFill>
            </a:endParaRPr>
          </a:p>
          <a:p>
            <a:r>
              <a:rPr lang="en-US" dirty="0">
                <a:solidFill>
                  <a:schemeClr val="tx1"/>
                </a:solidFill>
              </a:rPr>
              <a:t>The first question I had to ask was whether Dr. Mengele knew of the existence of viruses?  </a:t>
            </a:r>
          </a:p>
          <a:p>
            <a:pPr lvl="1"/>
            <a:r>
              <a:rPr lang="en-US" dirty="0">
                <a:solidFill>
                  <a:schemeClr val="tx1"/>
                </a:solidFill>
              </a:rPr>
              <a:t>I did a little research and discovered that medicine has known about </a:t>
            </a:r>
            <a:r>
              <a:rPr lang="en-US" i="1" dirty="0">
                <a:solidFill>
                  <a:schemeClr val="tx1"/>
                </a:solidFill>
              </a:rPr>
              <a:t>Contagium </a:t>
            </a:r>
            <a:r>
              <a:rPr lang="en-US" i="1" dirty="0" err="1">
                <a:solidFill>
                  <a:schemeClr val="tx1"/>
                </a:solidFill>
              </a:rPr>
              <a:t>vivum</a:t>
            </a:r>
            <a:r>
              <a:rPr lang="en-US" i="1" dirty="0">
                <a:solidFill>
                  <a:schemeClr val="tx1"/>
                </a:solidFill>
              </a:rPr>
              <a:t> </a:t>
            </a:r>
            <a:r>
              <a:rPr lang="en-US" i="1" dirty="0" err="1">
                <a:solidFill>
                  <a:schemeClr val="tx1"/>
                </a:solidFill>
              </a:rPr>
              <a:t>fluidum</a:t>
            </a:r>
            <a:r>
              <a:rPr lang="en-US" i="1" dirty="0">
                <a:solidFill>
                  <a:schemeClr val="tx1"/>
                </a:solidFill>
              </a:rPr>
              <a:t> (</a:t>
            </a:r>
            <a:r>
              <a:rPr lang="en-US" dirty="0">
                <a:solidFill>
                  <a:schemeClr val="tx1"/>
                </a:solidFill>
              </a:rPr>
              <a:t>viruses) since the late 19</a:t>
            </a:r>
            <a:r>
              <a:rPr lang="en-US" baseline="30000" dirty="0">
                <a:solidFill>
                  <a:schemeClr val="tx1"/>
                </a:solidFill>
              </a:rPr>
              <a:t>th</a:t>
            </a:r>
            <a:r>
              <a:rPr lang="en-US" dirty="0">
                <a:solidFill>
                  <a:schemeClr val="tx1"/>
                </a:solidFill>
              </a:rPr>
              <a:t> century.</a:t>
            </a:r>
          </a:p>
          <a:p>
            <a:r>
              <a:rPr lang="en-US" dirty="0"/>
              <a:t>Let’s run some trial Bible Codes and see if this is possible?</a:t>
            </a:r>
            <a:endParaRPr lang="en-US" dirty="0">
              <a:solidFill>
                <a:schemeClr val="tx1"/>
              </a:solidFill>
            </a:endParaRPr>
          </a:p>
        </p:txBody>
      </p:sp>
    </p:spTree>
    <p:extLst>
      <p:ext uri="{BB962C8B-B14F-4D97-AF65-F5344CB8AC3E}">
        <p14:creationId xmlns:p14="http://schemas.microsoft.com/office/powerpoint/2010/main" val="3427109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0" y="603449"/>
            <a:ext cx="10455215" cy="1363374"/>
          </a:xfrm>
        </p:spPr>
        <p:txBody>
          <a:bodyPr anchor="ctr"/>
          <a:lstStyle/>
          <a:p>
            <a:pPr algn="ctr"/>
            <a:r>
              <a:rPr lang="en-US" sz="4400" dirty="0"/>
              <a:t>Developing a Bible Code</a:t>
            </a:r>
          </a:p>
        </p:txBody>
      </p:sp>
      <p:pic>
        <p:nvPicPr>
          <p:cNvPr id="5" name="Content Placeholder 4" descr="Mengele Virus Bible Code I">
            <a:extLst>
              <a:ext uri="{FF2B5EF4-FFF2-40B4-BE49-F238E27FC236}">
                <a16:creationId xmlns:a16="http://schemas.microsoft.com/office/drawing/2014/main" id="{CD33C253-625A-4C87-3A67-217B23F9B27F}"/>
              </a:ext>
            </a:extLst>
          </p:cNvPr>
          <p:cNvPicPr>
            <a:picLocks noGrp="1" noChangeAspect="1"/>
          </p:cNvPicPr>
          <p:nvPr>
            <p:ph idx="1"/>
          </p:nvPr>
        </p:nvPicPr>
        <p:blipFill>
          <a:blip r:embed="rId2"/>
          <a:stretch>
            <a:fillRect/>
          </a:stretch>
        </p:blipFill>
        <p:spPr>
          <a:xfrm>
            <a:off x="9062937" y="2246455"/>
            <a:ext cx="2820669" cy="4231004"/>
          </a:xfrm>
        </p:spPr>
      </p:pic>
      <p:sp>
        <p:nvSpPr>
          <p:cNvPr id="7" name="TextBox 6">
            <a:extLst>
              <a:ext uri="{FF2B5EF4-FFF2-40B4-BE49-F238E27FC236}">
                <a16:creationId xmlns:a16="http://schemas.microsoft.com/office/drawing/2014/main" id="{BB0BA0A3-2347-C60B-43FB-A4A103204EC1}"/>
              </a:ext>
            </a:extLst>
          </p:cNvPr>
          <p:cNvSpPr txBox="1"/>
          <p:nvPr/>
        </p:nvSpPr>
        <p:spPr>
          <a:xfrm>
            <a:off x="172528" y="2246455"/>
            <a:ext cx="8626415"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We found a hit on the two words: “Mengele” and “Virus” at a rather small skip rate of every twelve letters hidden in Exodus 6:20-21.</a:t>
            </a:r>
          </a:p>
          <a:p>
            <a:pPr marL="285750" indent="-285750">
              <a:buFont typeface="Arial" panose="020B0604020202020204" pitchFamily="34" charset="0"/>
              <a:buChar char="•"/>
            </a:pPr>
            <a:endParaRPr lang="en-US" sz="2400" dirty="0"/>
          </a:p>
          <a:p>
            <a:pPr algn="ctr"/>
            <a:r>
              <a:rPr lang="en-US" sz="2400" dirty="0"/>
              <a:t>Here is the background scripture reference:</a:t>
            </a:r>
          </a:p>
          <a:p>
            <a:r>
              <a:rPr lang="en-US" sz="1400" dirty="0"/>
              <a:t> </a:t>
            </a:r>
            <a:endParaRPr lang="en-US" sz="1200" dirty="0"/>
          </a:p>
          <a:p>
            <a:pPr marL="514350" marR="0" indent="-514350" rtl="0">
              <a:buFont typeface="+mj-lt"/>
              <a:buAutoNum type="arabicPeriod" startAt="20"/>
            </a:pPr>
            <a:r>
              <a:rPr lang="en-US" sz="2000" b="0" i="0" u="none" strike="noStrike" baseline="0" dirty="0">
                <a:latin typeface="Verdana" panose="020B0604030504040204" pitchFamily="34" charset="0"/>
              </a:rPr>
              <a:t>And Amram took him Jochebed his father's sister to wife; and she bare him Aaron and Moses: and the years of the life of Amram were a hundred and thirty and seven years. </a:t>
            </a:r>
          </a:p>
          <a:p>
            <a:pPr marL="514350" marR="0" indent="-514350" rtl="0">
              <a:buFont typeface="+mj-lt"/>
              <a:buAutoNum type="arabicPeriod" startAt="20"/>
            </a:pPr>
            <a:r>
              <a:rPr lang="en-US" sz="2000" b="0" i="0" u="none" strike="noStrike" baseline="0" dirty="0">
                <a:latin typeface="Verdana" panose="020B0604030504040204" pitchFamily="34" charset="0"/>
              </a:rPr>
              <a:t>And the sons of Izhar: </a:t>
            </a:r>
            <a:r>
              <a:rPr lang="en-US" sz="2000" b="0" i="0" u="sng" strike="noStrike" baseline="0" dirty="0">
                <a:latin typeface="Verdana" panose="020B0604030504040204" pitchFamily="34" charset="0"/>
              </a:rPr>
              <a:t>Korah</a:t>
            </a:r>
            <a:r>
              <a:rPr lang="en-US" sz="2000" b="0" i="0" u="none" strike="noStrike" baseline="0" dirty="0">
                <a:latin typeface="Verdana" panose="020B0604030504040204" pitchFamily="34" charset="0"/>
              </a:rPr>
              <a:t>, and Nepheg, and </a:t>
            </a:r>
            <a:r>
              <a:rPr lang="en-US" sz="2000" b="0" i="0" u="none" strike="noStrike" baseline="0" dirty="0" err="1">
                <a:latin typeface="Verdana" panose="020B0604030504040204" pitchFamily="34" charset="0"/>
              </a:rPr>
              <a:t>Zichri</a:t>
            </a:r>
            <a:r>
              <a:rPr lang="en-US" sz="2000" b="0" i="0" u="none" strike="noStrike" baseline="0" dirty="0">
                <a:latin typeface="Verdana" panose="020B0604030504040204" pitchFamily="34" charset="0"/>
              </a:rPr>
              <a:t>. (Exodus 6:20-21)</a:t>
            </a:r>
            <a:endParaRPr lang="en-US" sz="2400" b="0" i="0" u="none" strike="noStrike" baseline="0" dirty="0">
              <a:latin typeface="Verdana" panose="020B0604030504040204" pitchFamily="34" charset="0"/>
            </a:endParaRPr>
          </a:p>
        </p:txBody>
      </p:sp>
    </p:spTree>
    <p:extLst>
      <p:ext uri="{BB962C8B-B14F-4D97-AF65-F5344CB8AC3E}">
        <p14:creationId xmlns:p14="http://schemas.microsoft.com/office/powerpoint/2010/main" val="1684037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1" y="891941"/>
            <a:ext cx="9009171"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27</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549537" y="2529569"/>
            <a:ext cx="824949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We found another hit at Numbers 35:33-36:1 at a skip rate of 58.</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Here is the scripture reference:</a:t>
            </a:r>
          </a:p>
          <a:p>
            <a:pPr marL="742950" lvl="1" indent="-285750">
              <a:buFont typeface="Arial" panose="020B0604020202020204" pitchFamily="34" charset="0"/>
              <a:buChar char="•"/>
            </a:pPr>
            <a:r>
              <a:rPr lang="en-US" sz="2400" dirty="0"/>
              <a:t>And to devise curious works, to work in gold, and in silver, and in brass, And in the cutting of stones, to set them, and in carving of wood, to make any manner of cunning work. (Exodus 35:32-33)</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We will look at this Bible Code further…</a:t>
            </a:r>
          </a:p>
        </p:txBody>
      </p:sp>
      <p:pic>
        <p:nvPicPr>
          <p:cNvPr id="9" name="Picture 8" descr="Calendar&#10;&#10;Description automatically generated">
            <a:extLst>
              <a:ext uri="{FF2B5EF4-FFF2-40B4-BE49-F238E27FC236}">
                <a16:creationId xmlns:a16="http://schemas.microsoft.com/office/drawing/2014/main" id="{B0533276-87D6-204A-6F40-94B14EFD2C21}"/>
              </a:ext>
            </a:extLst>
          </p:cNvPr>
          <p:cNvPicPr>
            <a:picLocks noChangeAspect="1"/>
          </p:cNvPicPr>
          <p:nvPr/>
        </p:nvPicPr>
        <p:blipFill>
          <a:blip r:embed="rId2"/>
          <a:stretch>
            <a:fillRect/>
          </a:stretch>
        </p:blipFill>
        <p:spPr>
          <a:xfrm>
            <a:off x="9009171" y="350788"/>
            <a:ext cx="3084576" cy="6400800"/>
          </a:xfrm>
          <a:prstGeom prst="rect">
            <a:avLst/>
          </a:prstGeom>
        </p:spPr>
      </p:pic>
    </p:spTree>
    <p:extLst>
      <p:ext uri="{BB962C8B-B14F-4D97-AF65-F5344CB8AC3E}">
        <p14:creationId xmlns:p14="http://schemas.microsoft.com/office/powerpoint/2010/main" val="486506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31975" y="891941"/>
            <a:ext cx="8677915"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28</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377008" y="2702098"/>
            <a:ext cx="7904350" cy="3631763"/>
          </a:xfrm>
          <a:prstGeom prst="rect">
            <a:avLst/>
          </a:prstGeom>
          <a:noFill/>
        </p:spPr>
        <p:txBody>
          <a:bodyPr wrap="square" rtlCol="0">
            <a:spAutoFit/>
          </a:bodyPr>
          <a:lstStyle/>
          <a:p>
            <a:pPr marL="285750" indent="-285750">
              <a:buFont typeface="Arial" panose="020B0604020202020204" pitchFamily="34" charset="0"/>
              <a:buChar char="•"/>
            </a:pPr>
            <a:r>
              <a:rPr lang="en-US" sz="2400" dirty="0"/>
              <a:t>I found this hit at a skip rate of 148. The word for “discover, reveal, disclose” was also there.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key verse for this code is Deuteronomy 9:21:</a:t>
            </a:r>
          </a:p>
          <a:p>
            <a:endParaRPr lang="en-US" sz="1100" dirty="0"/>
          </a:p>
          <a:p>
            <a:pPr marL="742950" lvl="1" indent="-285750">
              <a:buFont typeface="Arial" panose="020B0604020202020204" pitchFamily="34" charset="0"/>
              <a:buChar char="•"/>
            </a:pPr>
            <a:r>
              <a:rPr lang="en-US" sz="2400" dirty="0"/>
              <a:t>And I took your sin, the calf which ye had made, and burnt it with fire, and stamped it, and ground it very small, even until it was as small as dust: and I cast the dust thereof into the brook that descended out of the mount. (Deuteronomy 9:21)</a:t>
            </a:r>
            <a:endParaRPr lang="en-US" sz="2800" dirty="0"/>
          </a:p>
        </p:txBody>
      </p:sp>
      <p:pic>
        <p:nvPicPr>
          <p:cNvPr id="4" name="Picture 3" descr="Mengele - Virus Bible Code III">
            <a:extLst>
              <a:ext uri="{FF2B5EF4-FFF2-40B4-BE49-F238E27FC236}">
                <a16:creationId xmlns:a16="http://schemas.microsoft.com/office/drawing/2014/main" id="{2CE0EFDE-B7C0-5C08-76B6-837B529687C7}"/>
              </a:ext>
            </a:extLst>
          </p:cNvPr>
          <p:cNvPicPr>
            <a:picLocks noChangeAspect="1"/>
          </p:cNvPicPr>
          <p:nvPr/>
        </p:nvPicPr>
        <p:blipFill>
          <a:blip r:embed="rId2"/>
          <a:stretch>
            <a:fillRect/>
          </a:stretch>
        </p:blipFill>
        <p:spPr>
          <a:xfrm>
            <a:off x="8709891" y="196899"/>
            <a:ext cx="3285200" cy="6387791"/>
          </a:xfrm>
          <a:prstGeom prst="rect">
            <a:avLst/>
          </a:prstGeom>
        </p:spPr>
      </p:pic>
    </p:spTree>
    <p:extLst>
      <p:ext uri="{BB962C8B-B14F-4D97-AF65-F5344CB8AC3E}">
        <p14:creationId xmlns:p14="http://schemas.microsoft.com/office/powerpoint/2010/main" val="1404676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1" y="835799"/>
            <a:ext cx="10455215" cy="813360"/>
          </a:xfrm>
        </p:spPr>
        <p:txBody>
          <a:bodyPr anchor="ctr"/>
          <a:lstStyle/>
          <a:p>
            <a:pPr algn="ctr"/>
            <a:r>
              <a:rPr lang="en-US" sz="4400" dirty="0"/>
              <a:t>Developing a Bible Code</a:t>
            </a:r>
          </a:p>
        </p:txBody>
      </p:sp>
      <p:sp>
        <p:nvSpPr>
          <p:cNvPr id="7" name="TextBox 6">
            <a:extLst>
              <a:ext uri="{FF2B5EF4-FFF2-40B4-BE49-F238E27FC236}">
                <a16:creationId xmlns:a16="http://schemas.microsoft.com/office/drawing/2014/main" id="{BB0BA0A3-2347-C60B-43FB-A4A103204EC1}"/>
              </a:ext>
            </a:extLst>
          </p:cNvPr>
          <p:cNvSpPr txBox="1"/>
          <p:nvPr/>
        </p:nvSpPr>
        <p:spPr>
          <a:xfrm>
            <a:off x="446021" y="2658966"/>
            <a:ext cx="489991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This code has the highest skip rate we have seen at 324. This time, we see a crisscross pattern, which is a common occurrence in Bible Codes, but harder to add words to.</a:t>
            </a:r>
          </a:p>
        </p:txBody>
      </p:sp>
      <p:pic>
        <p:nvPicPr>
          <p:cNvPr id="5" name="Picture 4" descr="A picture containing chart&#10;&#10;Description automatically generated">
            <a:extLst>
              <a:ext uri="{FF2B5EF4-FFF2-40B4-BE49-F238E27FC236}">
                <a16:creationId xmlns:a16="http://schemas.microsoft.com/office/drawing/2014/main" id="{635C87FF-27EE-B7F6-5FD8-B6E2894174A7}"/>
              </a:ext>
            </a:extLst>
          </p:cNvPr>
          <p:cNvPicPr>
            <a:picLocks noChangeAspect="1"/>
          </p:cNvPicPr>
          <p:nvPr/>
        </p:nvPicPr>
        <p:blipFill>
          <a:blip r:embed="rId2"/>
          <a:stretch>
            <a:fillRect/>
          </a:stretch>
        </p:blipFill>
        <p:spPr>
          <a:xfrm>
            <a:off x="5774345" y="2364601"/>
            <a:ext cx="6257544" cy="3657600"/>
          </a:xfrm>
          <a:prstGeom prst="rect">
            <a:avLst/>
          </a:prstGeom>
        </p:spPr>
      </p:pic>
    </p:spTree>
    <p:extLst>
      <p:ext uri="{BB962C8B-B14F-4D97-AF65-F5344CB8AC3E}">
        <p14:creationId xmlns:p14="http://schemas.microsoft.com/office/powerpoint/2010/main" val="3843294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550862" y="549274"/>
            <a:ext cx="11091600" cy="1387101"/>
          </a:xfrm>
        </p:spPr>
        <p:txBody>
          <a:bodyPr anchor="ctr"/>
          <a:lstStyle/>
          <a:p>
            <a:pPr algn="ctr"/>
            <a:r>
              <a:rPr lang="en-US" sz="6000" cap="none" dirty="0"/>
              <a:t>Fair Use Notice</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a:xfrm>
            <a:off x="175957" y="2096064"/>
            <a:ext cx="11564593" cy="4503144"/>
          </a:xfrm>
        </p:spPr>
        <p:txBody>
          <a:bodyPr anchor="ctr">
            <a:normAutofit lnSpcReduction="10000"/>
          </a:bodyPr>
          <a:lstStyle/>
          <a:p>
            <a:r>
              <a:rPr lang="en-US" sz="2800" dirty="0"/>
              <a:t>The images and videos used in this presentation belong to their respective copyright holders.</a:t>
            </a:r>
          </a:p>
          <a:p>
            <a:r>
              <a:rPr lang="en-US" sz="2800" dirty="0"/>
              <a:t>These images and videos used in this presentation are being used for education, criticism, comment, teaching, and research purposes constituting a Fair Use Exemption under §107 of the United States Copyright Act of 1976. </a:t>
            </a:r>
          </a:p>
          <a:p>
            <a:r>
              <a:rPr lang="en-US" sz="2800" dirty="0"/>
              <a:t>“Fair Use” is defined by this law as a use permitted by copyright statute that might otherwise be considered infringement. </a:t>
            </a:r>
          </a:p>
          <a:p>
            <a:r>
              <a:rPr lang="en-US" sz="2800" dirty="0"/>
              <a:t>Any attempt by “copyright trolls” and other alleged legal counsel to infringe on this right shall be </a:t>
            </a:r>
            <a:r>
              <a:rPr lang="en-US" sz="2800" dirty="0" err="1"/>
              <a:t>prosecutied</a:t>
            </a:r>
            <a:r>
              <a:rPr lang="en-US" sz="2800" dirty="0"/>
              <a:t> to the fullest extent of the law both under §107 and the laws on the following page.</a:t>
            </a:r>
          </a:p>
        </p:txBody>
      </p:sp>
    </p:spTree>
    <p:extLst>
      <p:ext uri="{BB962C8B-B14F-4D97-AF65-F5344CB8AC3E}">
        <p14:creationId xmlns:p14="http://schemas.microsoft.com/office/powerpoint/2010/main" val="202853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0" y="891941"/>
            <a:ext cx="8420048"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30</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549537" y="2615833"/>
            <a:ext cx="7195969"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This code is at a skip rate of 264, but the words only touch in this case. The scripture in question is Numbers 31:3 where Moses musters troops for the upcoming war with the Midianites.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Bible Code has two letter that “touch” each other. Not as mathematically significant and two words with a Hebrew letter in common, but still significant enough for someone to consider doing more research.</a:t>
            </a:r>
          </a:p>
        </p:txBody>
      </p:sp>
      <p:pic>
        <p:nvPicPr>
          <p:cNvPr id="5" name="Picture 4" descr="Calendar&#10;&#10;Description automatically generated">
            <a:extLst>
              <a:ext uri="{FF2B5EF4-FFF2-40B4-BE49-F238E27FC236}">
                <a16:creationId xmlns:a16="http://schemas.microsoft.com/office/drawing/2014/main" id="{DDD232ED-7165-4639-A19B-0FBEC567920C}"/>
              </a:ext>
            </a:extLst>
          </p:cNvPr>
          <p:cNvPicPr>
            <a:picLocks noChangeAspect="1"/>
          </p:cNvPicPr>
          <p:nvPr/>
        </p:nvPicPr>
        <p:blipFill>
          <a:blip r:embed="rId2"/>
          <a:stretch>
            <a:fillRect/>
          </a:stretch>
        </p:blipFill>
        <p:spPr>
          <a:xfrm>
            <a:off x="8478982" y="350788"/>
            <a:ext cx="3345690" cy="6129508"/>
          </a:xfrm>
          <a:prstGeom prst="rect">
            <a:avLst/>
          </a:prstGeom>
        </p:spPr>
      </p:pic>
    </p:spTree>
    <p:extLst>
      <p:ext uri="{BB962C8B-B14F-4D97-AF65-F5344CB8AC3E}">
        <p14:creationId xmlns:p14="http://schemas.microsoft.com/office/powerpoint/2010/main" val="2440166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0" y="891941"/>
            <a:ext cx="9032094"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31</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290744" y="2210392"/>
            <a:ext cx="8335671"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This Bible Code is cone-shaped and works out at a skip rate of 357, while the words come out at 1,069 and 1,072 skips respectively.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Interesting verse:</a:t>
            </a:r>
          </a:p>
          <a:p>
            <a:pPr marL="742950" lvl="1" indent="-285750">
              <a:buFont typeface="Arial" panose="020B0604020202020204" pitchFamily="34" charset="0"/>
              <a:buChar char="•"/>
            </a:pPr>
            <a:r>
              <a:rPr lang="en-US" sz="2400" dirty="0"/>
              <a:t>And the space in which we came from </a:t>
            </a:r>
            <a:r>
              <a:rPr lang="en-US" sz="2400" dirty="0" err="1"/>
              <a:t>Kadeshbarnea</a:t>
            </a:r>
            <a:r>
              <a:rPr lang="en-US" sz="2400" dirty="0"/>
              <a:t>, until we were come over the brook </a:t>
            </a:r>
            <a:r>
              <a:rPr lang="en-US" sz="2400" dirty="0" err="1"/>
              <a:t>Zered</a:t>
            </a:r>
            <a:r>
              <a:rPr lang="en-US" sz="2400" dirty="0"/>
              <a:t>, was thirty and eight years; </a:t>
            </a:r>
            <a:r>
              <a:rPr lang="en-US" sz="2400" u="sng" dirty="0"/>
              <a:t>until all the generation of the men of war were wasted out from among the host</a:t>
            </a:r>
            <a:r>
              <a:rPr lang="en-US" sz="2400" dirty="0"/>
              <a:t>, as YHWH </a:t>
            </a:r>
            <a:r>
              <a:rPr lang="en-US" sz="2400" dirty="0" err="1"/>
              <a:t>sware</a:t>
            </a:r>
            <a:r>
              <a:rPr lang="en-US" sz="2400" dirty="0"/>
              <a:t> unto them. (Deuteronomy 2:14)</a:t>
            </a:r>
          </a:p>
        </p:txBody>
      </p:sp>
      <p:pic>
        <p:nvPicPr>
          <p:cNvPr id="4" name="Picture 3" descr="Calendar">
            <a:extLst>
              <a:ext uri="{FF2B5EF4-FFF2-40B4-BE49-F238E27FC236}">
                <a16:creationId xmlns:a16="http://schemas.microsoft.com/office/drawing/2014/main" id="{BB5F3213-958F-CCA5-4921-556BBCCA3FB6}"/>
              </a:ext>
            </a:extLst>
          </p:cNvPr>
          <p:cNvPicPr>
            <a:picLocks noChangeAspect="1"/>
          </p:cNvPicPr>
          <p:nvPr/>
        </p:nvPicPr>
        <p:blipFill rotWithShape="1">
          <a:blip r:embed="rId2"/>
          <a:srcRect t="5115"/>
          <a:stretch/>
        </p:blipFill>
        <p:spPr>
          <a:xfrm>
            <a:off x="9032094" y="196900"/>
            <a:ext cx="3159906" cy="6507212"/>
          </a:xfrm>
          <a:prstGeom prst="rect">
            <a:avLst/>
          </a:prstGeom>
        </p:spPr>
      </p:pic>
    </p:spTree>
    <p:extLst>
      <p:ext uri="{BB962C8B-B14F-4D97-AF65-F5344CB8AC3E}">
        <p14:creationId xmlns:p14="http://schemas.microsoft.com/office/powerpoint/2010/main" val="2493179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1" y="891941"/>
            <a:ext cx="9063355"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32</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415599" y="2255125"/>
            <a:ext cx="8232154"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Here is yet another hit at a skip rate of 420. These come from the 34</a:t>
            </a:r>
            <a:r>
              <a:rPr lang="en-US" sz="2400" baseline="30000" dirty="0"/>
              <a:t>th</a:t>
            </a:r>
            <a:r>
              <a:rPr lang="en-US" sz="2400" dirty="0"/>
              <a:t> chapter of Numbers even though the program has them in the 33</a:t>
            </a:r>
            <a:r>
              <a:rPr lang="en-US" sz="2400" baseline="30000" dirty="0"/>
              <a:t>rd</a:t>
            </a:r>
            <a:r>
              <a:rPr lang="en-US" sz="2400" dirty="0"/>
              <a:t> chapter which is consistent with Jewish versions of the </a:t>
            </a:r>
            <a:r>
              <a:rPr lang="en-US" sz="2400" dirty="0" err="1"/>
              <a:t>Tenach</a:t>
            </a:r>
            <a:r>
              <a:rPr lang="en-US" sz="2400" dirty="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Here we see the name Mengele coming as a tail off of the word Virus.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Again, this code is not mathematically as significant as the earlier ones, but it is still worthy of our further consideration.</a:t>
            </a:r>
          </a:p>
        </p:txBody>
      </p:sp>
      <p:pic>
        <p:nvPicPr>
          <p:cNvPr id="5" name="Picture 4" descr="Calendar&#10;&#10;Description automatically generated">
            <a:extLst>
              <a:ext uri="{FF2B5EF4-FFF2-40B4-BE49-F238E27FC236}">
                <a16:creationId xmlns:a16="http://schemas.microsoft.com/office/drawing/2014/main" id="{6F9150C2-8DD4-03A3-1F2C-DD028DDAD247}"/>
              </a:ext>
            </a:extLst>
          </p:cNvPr>
          <p:cNvPicPr>
            <a:picLocks noChangeAspect="1"/>
          </p:cNvPicPr>
          <p:nvPr/>
        </p:nvPicPr>
        <p:blipFill>
          <a:blip r:embed="rId2"/>
          <a:stretch>
            <a:fillRect/>
          </a:stretch>
        </p:blipFill>
        <p:spPr>
          <a:xfrm>
            <a:off x="9063355" y="0"/>
            <a:ext cx="2869924" cy="6858000"/>
          </a:xfrm>
          <a:prstGeom prst="rect">
            <a:avLst/>
          </a:prstGeom>
        </p:spPr>
      </p:pic>
    </p:spTree>
    <p:extLst>
      <p:ext uri="{BB962C8B-B14F-4D97-AF65-F5344CB8AC3E}">
        <p14:creationId xmlns:p14="http://schemas.microsoft.com/office/powerpoint/2010/main" val="1108872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0" y="891941"/>
            <a:ext cx="8012572"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33</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181324" y="2186114"/>
            <a:ext cx="7512424"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In this Bible Code, we have added a couple of words to connect the word “Mengele.”</a:t>
            </a:r>
          </a:p>
          <a:p>
            <a:pPr marL="742950" lvl="1" indent="-285750">
              <a:buFont typeface="Arial" panose="020B0604020202020204" pitchFamily="34" charset="0"/>
              <a:buChar char="•"/>
            </a:pPr>
            <a:r>
              <a:rPr lang="en-US" sz="2000" dirty="0"/>
              <a:t>The first word I got was “Necromancer,” but it did not touch “Mengele” directly but was one space off. </a:t>
            </a:r>
          </a:p>
          <a:p>
            <a:pPr marL="742950" lvl="1" indent="-285750">
              <a:buFont typeface="Arial" panose="020B0604020202020204" pitchFamily="34" charset="0"/>
              <a:buChar char="•"/>
            </a:pPr>
            <a:r>
              <a:rPr lang="en-US" sz="2000" dirty="0"/>
              <a:t>Since people who delve in the occult get a curse by practicing it, I placed “accursed” in the code and found it connected Mengele and Necromancer.</a:t>
            </a:r>
          </a:p>
          <a:p>
            <a:pPr marL="742950" lvl="1" indent="-285750">
              <a:buFont typeface="Arial" panose="020B0604020202020204" pitchFamily="34" charset="0"/>
              <a:buChar char="•"/>
            </a:pPr>
            <a:r>
              <a:rPr lang="en-US" sz="2000" dirty="0"/>
              <a:t>I would interpret this as Josef Mengele visiting a Necromancer rather than being one.</a:t>
            </a:r>
          </a:p>
          <a:p>
            <a:pPr marL="742950" lvl="1" indent="-285750">
              <a:buFont typeface="Arial" panose="020B0604020202020204" pitchFamily="34" charset="0"/>
              <a:buChar char="•"/>
            </a:pPr>
            <a:r>
              <a:rPr lang="en-US" sz="2000" dirty="0"/>
              <a:t>Even though we have five words in this Bible Code, I am a long ways from having a valid Bible Code. Normally, I do not find a Bible Code valid unless I have at least 15 words and don’t publish them unless I have 25 words.  (</a:t>
            </a:r>
            <a:r>
              <a:rPr lang="en-US" sz="2000" dirty="0">
                <a:hlinkClick r:id="rId2"/>
              </a:rPr>
              <a:t>https://biblecodes.co</a:t>
            </a:r>
            <a:r>
              <a:rPr lang="en-US" sz="2000" dirty="0"/>
              <a:t>)</a:t>
            </a:r>
          </a:p>
        </p:txBody>
      </p:sp>
      <p:pic>
        <p:nvPicPr>
          <p:cNvPr id="4" name="Picture 3">
            <a:extLst>
              <a:ext uri="{FF2B5EF4-FFF2-40B4-BE49-F238E27FC236}">
                <a16:creationId xmlns:a16="http://schemas.microsoft.com/office/drawing/2014/main" id="{A60D4CC0-6550-6F87-71DB-0EF7CE746658}"/>
              </a:ext>
            </a:extLst>
          </p:cNvPr>
          <p:cNvPicPr>
            <a:picLocks noChangeAspect="1"/>
          </p:cNvPicPr>
          <p:nvPr/>
        </p:nvPicPr>
        <p:blipFill>
          <a:blip r:embed="rId3"/>
          <a:stretch>
            <a:fillRect/>
          </a:stretch>
        </p:blipFill>
        <p:spPr>
          <a:xfrm>
            <a:off x="8068235" y="0"/>
            <a:ext cx="4052317" cy="6858000"/>
          </a:xfrm>
          <a:prstGeom prst="rect">
            <a:avLst/>
          </a:prstGeom>
        </p:spPr>
      </p:pic>
    </p:spTree>
    <p:extLst>
      <p:ext uri="{BB962C8B-B14F-4D97-AF65-F5344CB8AC3E}">
        <p14:creationId xmlns:p14="http://schemas.microsoft.com/office/powerpoint/2010/main" val="3379371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34</a:t>
            </a:fld>
            <a:endParaRPr lang="en-US"/>
          </a:p>
        </p:txBody>
      </p:sp>
      <p:pic>
        <p:nvPicPr>
          <p:cNvPr id="5" name="Picture 4">
            <a:extLst>
              <a:ext uri="{FF2B5EF4-FFF2-40B4-BE49-F238E27FC236}">
                <a16:creationId xmlns:a16="http://schemas.microsoft.com/office/drawing/2014/main" id="{206B1632-2400-6B4B-0BED-E0375C40B3FC}"/>
              </a:ext>
            </a:extLst>
          </p:cNvPr>
          <p:cNvPicPr>
            <a:picLocks noChangeAspect="1"/>
          </p:cNvPicPr>
          <p:nvPr/>
        </p:nvPicPr>
        <p:blipFill>
          <a:blip r:embed="rId2"/>
          <a:stretch>
            <a:fillRect/>
          </a:stretch>
        </p:blipFill>
        <p:spPr>
          <a:xfrm>
            <a:off x="256349" y="475128"/>
            <a:ext cx="7119236" cy="6089669"/>
          </a:xfrm>
          <a:prstGeom prst="rect">
            <a:avLst/>
          </a:prstGeom>
        </p:spPr>
      </p:pic>
      <p:pic>
        <p:nvPicPr>
          <p:cNvPr id="11" name="Picture 10" descr="Table&#10;&#10;Description automatically generated">
            <a:extLst>
              <a:ext uri="{FF2B5EF4-FFF2-40B4-BE49-F238E27FC236}">
                <a16:creationId xmlns:a16="http://schemas.microsoft.com/office/drawing/2014/main" id="{47186B32-2354-0907-920C-737012816CE8}"/>
              </a:ext>
            </a:extLst>
          </p:cNvPr>
          <p:cNvPicPr>
            <a:picLocks noChangeAspect="1"/>
          </p:cNvPicPr>
          <p:nvPr/>
        </p:nvPicPr>
        <p:blipFill>
          <a:blip r:embed="rId3"/>
          <a:stretch>
            <a:fillRect/>
          </a:stretch>
        </p:blipFill>
        <p:spPr>
          <a:xfrm>
            <a:off x="7408163" y="475128"/>
            <a:ext cx="4527488" cy="6089668"/>
          </a:xfrm>
          <a:prstGeom prst="rect">
            <a:avLst/>
          </a:prstGeom>
        </p:spPr>
      </p:pic>
    </p:spTree>
    <p:extLst>
      <p:ext uri="{BB962C8B-B14F-4D97-AF65-F5344CB8AC3E}">
        <p14:creationId xmlns:p14="http://schemas.microsoft.com/office/powerpoint/2010/main" val="784438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81B4-FD6E-1DFC-BDD5-9073AB1B7CF4}"/>
              </a:ext>
            </a:extLst>
          </p:cNvPr>
          <p:cNvSpPr>
            <a:spLocks noGrp="1"/>
          </p:cNvSpPr>
          <p:nvPr>
            <p:ph type="title"/>
          </p:nvPr>
        </p:nvSpPr>
        <p:spPr/>
        <p:txBody>
          <a:bodyPr/>
          <a:lstStyle/>
          <a:p>
            <a:r>
              <a:rPr lang="en-US" dirty="0"/>
              <a:t>Analysis of Josef Mengele Bible Code</a:t>
            </a:r>
          </a:p>
        </p:txBody>
      </p:sp>
      <p:sp>
        <p:nvSpPr>
          <p:cNvPr id="3" name="Content Placeholder 2">
            <a:extLst>
              <a:ext uri="{FF2B5EF4-FFF2-40B4-BE49-F238E27FC236}">
                <a16:creationId xmlns:a16="http://schemas.microsoft.com/office/drawing/2014/main" id="{98756B2A-06D9-98CC-8CD7-F8AD9D747D34}"/>
              </a:ext>
            </a:extLst>
          </p:cNvPr>
          <p:cNvSpPr>
            <a:spLocks noGrp="1"/>
          </p:cNvSpPr>
          <p:nvPr>
            <p:ph idx="1"/>
          </p:nvPr>
        </p:nvSpPr>
        <p:spPr>
          <a:xfrm>
            <a:off x="216256" y="2286339"/>
            <a:ext cx="11090274" cy="5126647"/>
          </a:xfrm>
        </p:spPr>
        <p:txBody>
          <a:bodyPr/>
          <a:lstStyle/>
          <a:p>
            <a:r>
              <a:rPr lang="en-US" sz="2800" dirty="0"/>
              <a:t>Some things we can get from this Bible Code:</a:t>
            </a:r>
          </a:p>
          <a:p>
            <a:pPr marL="914400" lvl="1" indent="-457200">
              <a:buFont typeface="+mj-lt"/>
              <a:buAutoNum type="arabicPeriod"/>
            </a:pPr>
            <a:r>
              <a:rPr lang="en-US" sz="2000" dirty="0"/>
              <a:t>Dr. Mengele’s main function for Nazi Germany was the creation of Chemical Weapons, just as Dr. Bishop explained to us.</a:t>
            </a:r>
          </a:p>
          <a:p>
            <a:pPr marL="914400" lvl="1" indent="-457200">
              <a:buFont typeface="+mj-lt"/>
              <a:buAutoNum type="arabicPeriod"/>
            </a:pPr>
            <a:r>
              <a:rPr lang="en-US" sz="2000" dirty="0"/>
              <a:t>Dr. Mengele did not hesitate to consult occultists and Necromancers to the get information he needed to advance his research.</a:t>
            </a:r>
          </a:p>
          <a:p>
            <a:pPr marL="914400" lvl="1" indent="-457200">
              <a:buFont typeface="+mj-lt"/>
              <a:buAutoNum type="arabicPeriod"/>
            </a:pPr>
            <a:r>
              <a:rPr lang="en-US" sz="2000" dirty="0"/>
              <a:t>He also used </a:t>
            </a:r>
            <a:r>
              <a:rPr lang="en-US" sz="2000" dirty="0" err="1"/>
              <a:t>Chemarims</a:t>
            </a:r>
            <a:r>
              <a:rPr lang="en-US" sz="2000" dirty="0"/>
              <a:t> (</a:t>
            </a:r>
            <a:r>
              <a:rPr lang="en-US" sz="1600" b="0" i="1" u="none" strike="noStrike" baseline="0" dirty="0" err="1">
                <a:solidFill>
                  <a:schemeClr val="tx1"/>
                </a:solidFill>
                <a:latin typeface="Verdana" panose="020B0604030504040204" pitchFamily="34" charset="0"/>
              </a:rPr>
              <a:t>Kemariym</a:t>
            </a:r>
            <a:r>
              <a:rPr lang="en-US" sz="2000" dirty="0"/>
              <a:t>) to perform occult ceremonies to obtain information needed for his research.</a:t>
            </a:r>
          </a:p>
          <a:p>
            <a:pPr marL="914400" lvl="1" indent="-457200">
              <a:buFont typeface="+mj-lt"/>
              <a:buAutoNum type="arabicPeriod"/>
            </a:pPr>
            <a:r>
              <a:rPr lang="en-US" sz="2000" dirty="0"/>
              <a:t>It should be pointed out he was a bright young man. He had two doctoral degrees (later revoked):</a:t>
            </a:r>
          </a:p>
          <a:p>
            <a:pPr marL="457200" lvl="1" indent="0">
              <a:buNone/>
            </a:pPr>
            <a:endParaRPr lang="en-US" sz="500" dirty="0"/>
          </a:p>
          <a:p>
            <a:pPr marL="1371600" lvl="2" indent="-457200">
              <a:spcBef>
                <a:spcPts val="0"/>
              </a:spcBef>
              <a:spcAft>
                <a:spcPts val="0"/>
              </a:spcAft>
              <a:buFont typeface="+mj-lt"/>
              <a:buAutoNum type="arabicPeriod"/>
            </a:pPr>
            <a:r>
              <a:rPr lang="en-US" sz="1800" dirty="0"/>
              <a:t>Ph.D., University of Munich (1935)</a:t>
            </a:r>
          </a:p>
          <a:p>
            <a:pPr marL="1371600" lvl="2" indent="-457200">
              <a:spcBef>
                <a:spcPts val="0"/>
              </a:spcBef>
              <a:spcAft>
                <a:spcPts val="0"/>
              </a:spcAft>
              <a:buFont typeface="+mj-lt"/>
              <a:buAutoNum type="arabicPeriod"/>
            </a:pPr>
            <a:r>
              <a:rPr lang="en-US" sz="1800" dirty="0"/>
              <a:t>M.D., University of Frankfurt (1938, </a:t>
            </a:r>
            <a:r>
              <a:rPr lang="en-US" sz="1800" i="1" dirty="0"/>
              <a:t>Cum Laude</a:t>
            </a:r>
            <a:r>
              <a:rPr lang="en-US" sz="1800" dirty="0"/>
              <a:t>)</a:t>
            </a:r>
          </a:p>
          <a:p>
            <a:pPr marL="1371600" lvl="2" indent="-457200">
              <a:spcBef>
                <a:spcPts val="0"/>
              </a:spcBef>
              <a:spcAft>
                <a:spcPts val="0"/>
              </a:spcAft>
              <a:buFont typeface="+mj-lt"/>
              <a:buAutoNum type="arabicPeriod"/>
            </a:pPr>
            <a:r>
              <a:rPr lang="en-US" sz="1800" dirty="0"/>
              <a:t>Dr. Mengele was the author of several scientific papers which were highly regarded in the medical community.</a:t>
            </a:r>
            <a:endParaRPr lang="en-US" sz="2000" dirty="0"/>
          </a:p>
        </p:txBody>
      </p:sp>
    </p:spTree>
    <p:extLst>
      <p:ext uri="{BB962C8B-B14F-4D97-AF65-F5344CB8AC3E}">
        <p14:creationId xmlns:p14="http://schemas.microsoft.com/office/powerpoint/2010/main" val="825606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36</a:t>
            </a:fld>
            <a:endParaRPr lang="en-US"/>
          </a:p>
        </p:txBody>
      </p:sp>
      <p:pic>
        <p:nvPicPr>
          <p:cNvPr id="3" name="Picture 2" descr="A picture containing rain, nature">
            <a:extLst>
              <a:ext uri="{FF2B5EF4-FFF2-40B4-BE49-F238E27FC236}">
                <a16:creationId xmlns:a16="http://schemas.microsoft.com/office/drawing/2014/main" id="{29EFEF7E-75B8-706A-0AEE-6F1EFD9CC7E3}"/>
              </a:ext>
            </a:extLst>
          </p:cNvPr>
          <p:cNvPicPr>
            <a:picLocks noChangeAspect="1"/>
          </p:cNvPicPr>
          <p:nvPr/>
        </p:nvPicPr>
        <p:blipFill>
          <a:blip r:embed="rId2"/>
          <a:stretch>
            <a:fillRect/>
          </a:stretch>
        </p:blipFill>
        <p:spPr>
          <a:xfrm>
            <a:off x="5425693" y="197072"/>
            <a:ext cx="6636911" cy="6540158"/>
          </a:xfrm>
          <a:prstGeom prst="rect">
            <a:avLst/>
          </a:prstGeom>
        </p:spPr>
      </p:pic>
      <p:pic>
        <p:nvPicPr>
          <p:cNvPr id="7" name="Picture 6" descr="Table&#10;&#10;Description automatically generated">
            <a:extLst>
              <a:ext uri="{FF2B5EF4-FFF2-40B4-BE49-F238E27FC236}">
                <a16:creationId xmlns:a16="http://schemas.microsoft.com/office/drawing/2014/main" id="{23B1553E-093B-1356-73C7-DEE3713C3E4B}"/>
              </a:ext>
            </a:extLst>
          </p:cNvPr>
          <p:cNvPicPr>
            <a:picLocks noChangeAspect="1"/>
          </p:cNvPicPr>
          <p:nvPr/>
        </p:nvPicPr>
        <p:blipFill>
          <a:blip r:embed="rId3"/>
          <a:stretch>
            <a:fillRect/>
          </a:stretch>
        </p:blipFill>
        <p:spPr>
          <a:xfrm>
            <a:off x="129396" y="197072"/>
            <a:ext cx="5005117" cy="6540158"/>
          </a:xfrm>
          <a:prstGeom prst="rect">
            <a:avLst/>
          </a:prstGeom>
        </p:spPr>
      </p:pic>
    </p:spTree>
    <p:extLst>
      <p:ext uri="{BB962C8B-B14F-4D97-AF65-F5344CB8AC3E}">
        <p14:creationId xmlns:p14="http://schemas.microsoft.com/office/powerpoint/2010/main" val="2402757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81B4-FD6E-1DFC-BDD5-9073AB1B7CF4}"/>
              </a:ext>
            </a:extLst>
          </p:cNvPr>
          <p:cNvSpPr>
            <a:spLocks noGrp="1"/>
          </p:cNvSpPr>
          <p:nvPr>
            <p:ph type="title"/>
          </p:nvPr>
        </p:nvSpPr>
        <p:spPr/>
        <p:txBody>
          <a:bodyPr/>
          <a:lstStyle/>
          <a:p>
            <a:r>
              <a:rPr lang="en-US" dirty="0"/>
              <a:t>Analysis of Fauci - Mengele Bible Code</a:t>
            </a:r>
          </a:p>
        </p:txBody>
      </p:sp>
      <p:sp>
        <p:nvSpPr>
          <p:cNvPr id="3" name="Content Placeholder 2">
            <a:extLst>
              <a:ext uri="{FF2B5EF4-FFF2-40B4-BE49-F238E27FC236}">
                <a16:creationId xmlns:a16="http://schemas.microsoft.com/office/drawing/2014/main" id="{98756B2A-06D9-98CC-8CD7-F8AD9D747D34}"/>
              </a:ext>
            </a:extLst>
          </p:cNvPr>
          <p:cNvSpPr>
            <a:spLocks noGrp="1"/>
          </p:cNvSpPr>
          <p:nvPr>
            <p:ph idx="1"/>
          </p:nvPr>
        </p:nvSpPr>
        <p:spPr>
          <a:xfrm>
            <a:off x="352456" y="2303422"/>
            <a:ext cx="11090274" cy="4313039"/>
          </a:xfrm>
        </p:spPr>
        <p:txBody>
          <a:bodyPr/>
          <a:lstStyle/>
          <a:p>
            <a:r>
              <a:rPr lang="en-US" sz="2800" dirty="0"/>
              <a:t>Some things we can get from this Bible Code:</a:t>
            </a:r>
          </a:p>
          <a:p>
            <a:pPr lvl="1"/>
            <a:r>
              <a:rPr lang="en-US" sz="2200" dirty="0"/>
              <a:t>It turns out that Dr. Fauci has been channeling Dr. Josef Mengele to create Chemical Weapons to poison us so we can get and be sick.</a:t>
            </a:r>
          </a:p>
          <a:p>
            <a:pPr lvl="1"/>
            <a:r>
              <a:rPr lang="en-US" sz="2200" dirty="0"/>
              <a:t>Overseeing this effort is the “Watchers,” a “beast” demon named </a:t>
            </a:r>
            <a:r>
              <a:rPr lang="en-US" sz="2200" dirty="0" err="1"/>
              <a:t>Therion</a:t>
            </a:r>
            <a:r>
              <a:rPr lang="en-US" sz="2200" dirty="0"/>
              <a:t> identified in the writings of Alistair Crowley and likely others not identified in this Code yet. It should be noted that using Hebrew Gematria that the Hebrew word for </a:t>
            </a:r>
            <a:r>
              <a:rPr lang="en-US" sz="2200" dirty="0" err="1"/>
              <a:t>Therion</a:t>
            </a:r>
            <a:r>
              <a:rPr lang="en-US" sz="2200" dirty="0"/>
              <a:t> total 666.</a:t>
            </a:r>
          </a:p>
          <a:p>
            <a:pPr lvl="1"/>
            <a:r>
              <a:rPr lang="en-US" sz="2200" dirty="0"/>
              <a:t>It appears they are trying to turn </a:t>
            </a:r>
            <a:r>
              <a:rPr lang="en-US" sz="2200" dirty="0" err="1"/>
              <a:t>Yah’s</a:t>
            </a:r>
            <a:r>
              <a:rPr lang="en-US" sz="2200" dirty="0"/>
              <a:t> creation into </a:t>
            </a:r>
            <a:r>
              <a:rPr lang="en-US" sz="2200" i="1" dirty="0" err="1"/>
              <a:t>Nephilm</a:t>
            </a:r>
            <a:r>
              <a:rPr lang="en-US" sz="2200" dirty="0"/>
              <a:t> (Giants). It should already be noted that players in most professional sports are taller, heavier, and faster than they were just a couple of decades ago. These increases seem to coincide with the application of vaccines in children starting in the 1960s.</a:t>
            </a:r>
          </a:p>
          <a:p>
            <a:pPr lvl="1"/>
            <a:r>
              <a:rPr lang="en-US" sz="2200" dirty="0"/>
              <a:t>It is looking like they are getting their primary funding from the CIA.</a:t>
            </a:r>
          </a:p>
        </p:txBody>
      </p:sp>
    </p:spTree>
    <p:extLst>
      <p:ext uri="{BB962C8B-B14F-4D97-AF65-F5344CB8AC3E}">
        <p14:creationId xmlns:p14="http://schemas.microsoft.com/office/powerpoint/2010/main" val="3795883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120073" y="753228"/>
            <a:ext cx="10174109" cy="1080938"/>
          </a:xfrm>
        </p:spPr>
        <p:txBody>
          <a:bodyPr>
            <a:normAutofit/>
          </a:bodyPr>
          <a:lstStyle/>
          <a:p>
            <a:pPr algn="ctr"/>
            <a:r>
              <a:rPr lang="en-US" sz="3200" dirty="0"/>
              <a:t>The Third Reich – Preparing for the End of the War</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3777672" y="2336873"/>
            <a:ext cx="8066396" cy="3599316"/>
          </a:xfrm>
        </p:spPr>
        <p:txBody>
          <a:bodyPr>
            <a:normAutofit/>
          </a:bodyPr>
          <a:lstStyle/>
          <a:p>
            <a:r>
              <a:rPr lang="en-US" sz="2800" spc="-30" dirty="0"/>
              <a:t>At the end of the War, Martin Borman began to move large amounts of money into numbered Swiss bank accounts. That way, the Allies could not track the money back to Nazi sources</a:t>
            </a:r>
          </a:p>
          <a:p>
            <a:r>
              <a:rPr lang="en-US" sz="2800" spc="-30" dirty="0"/>
              <a:t>He also had talks with Vatican officials about how to move German soldiers to locations in South America. Germany had very good relations with Pope Pius XII.</a:t>
            </a:r>
          </a:p>
          <a:p>
            <a:pPr marL="0" indent="0">
              <a:buNone/>
            </a:pPr>
            <a:endParaRPr lang="en-US" sz="2000" dirty="0"/>
          </a:p>
        </p:txBody>
      </p:sp>
      <p:pic>
        <p:nvPicPr>
          <p:cNvPr id="5" name="Picture 4">
            <a:extLst>
              <a:ext uri="{FF2B5EF4-FFF2-40B4-BE49-F238E27FC236}">
                <a16:creationId xmlns:a16="http://schemas.microsoft.com/office/drawing/2014/main" id="{194A670D-6A25-DED5-3DAB-ED2DDAB93856}"/>
              </a:ext>
            </a:extLst>
          </p:cNvPr>
          <p:cNvPicPr>
            <a:picLocks noChangeAspect="1"/>
          </p:cNvPicPr>
          <p:nvPr/>
        </p:nvPicPr>
        <p:blipFill>
          <a:blip r:embed="rId2"/>
          <a:stretch>
            <a:fillRect/>
          </a:stretch>
        </p:blipFill>
        <p:spPr>
          <a:xfrm>
            <a:off x="257173" y="3140080"/>
            <a:ext cx="3289343" cy="1754316"/>
          </a:xfrm>
          <a:prstGeom prst="rect">
            <a:avLst/>
          </a:prstGeom>
        </p:spPr>
      </p:pic>
    </p:spTree>
    <p:extLst>
      <p:ext uri="{BB962C8B-B14F-4D97-AF65-F5344CB8AC3E}">
        <p14:creationId xmlns:p14="http://schemas.microsoft.com/office/powerpoint/2010/main" val="2629958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p:txBody>
          <a:bodyPr/>
          <a:lstStyle/>
          <a:p>
            <a:r>
              <a:rPr lang="en-US" dirty="0"/>
              <a:t>The </a:t>
            </a:r>
            <a:r>
              <a:rPr lang="en-US"/>
              <a:t>Seven “Kings” </a:t>
            </a:r>
            <a:r>
              <a:rPr lang="en-US" dirty="0"/>
              <a:t>of the Third Reich</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110836" y="2336873"/>
            <a:ext cx="11961091" cy="4210576"/>
          </a:xfrm>
        </p:spPr>
        <p:txBody>
          <a:bodyPr>
            <a:normAutofit fontScale="92500"/>
          </a:bodyPr>
          <a:lstStyle/>
          <a:p>
            <a:pPr marL="457200" indent="-457200">
              <a:buFont typeface="+mj-lt"/>
              <a:buAutoNum type="arabicPeriod"/>
            </a:pPr>
            <a:r>
              <a:rPr lang="en-US" sz="2800" b="1" dirty="0">
                <a:solidFill>
                  <a:srgbClr val="FFFFFF"/>
                </a:solidFill>
              </a:rPr>
              <a:t>Pius XI – (1922 – 1939) – Fallen</a:t>
            </a:r>
          </a:p>
          <a:p>
            <a:pPr marL="457200" indent="-457200">
              <a:buFont typeface="+mj-lt"/>
              <a:buAutoNum type="arabicPeriod"/>
            </a:pPr>
            <a:r>
              <a:rPr lang="en-US" sz="2800" b="1" dirty="0">
                <a:solidFill>
                  <a:srgbClr val="FFFFFF"/>
                </a:solidFill>
              </a:rPr>
              <a:t>Pius XII – (1939 – 1958) – Fallen</a:t>
            </a:r>
          </a:p>
          <a:p>
            <a:pPr marL="457200" indent="-457200">
              <a:buFont typeface="+mj-lt"/>
              <a:buAutoNum type="arabicPeriod"/>
            </a:pPr>
            <a:r>
              <a:rPr lang="en-US" sz="2800" b="1" dirty="0">
                <a:solidFill>
                  <a:srgbClr val="FFFFFF"/>
                </a:solidFill>
              </a:rPr>
              <a:t>John XXIII – (1958 – 1963) – Fallen</a:t>
            </a:r>
          </a:p>
          <a:p>
            <a:pPr marL="457200" indent="-457200">
              <a:buFont typeface="+mj-lt"/>
              <a:buAutoNum type="arabicPeriod"/>
            </a:pPr>
            <a:r>
              <a:rPr lang="en-US" sz="2800" b="1" dirty="0">
                <a:solidFill>
                  <a:srgbClr val="FFFFFF"/>
                </a:solidFill>
              </a:rPr>
              <a:t>Paul VI – (1963 – 1978) – Fallen</a:t>
            </a:r>
          </a:p>
          <a:p>
            <a:pPr marL="457200" indent="-457200">
              <a:buFont typeface="+mj-lt"/>
              <a:buAutoNum type="arabicPeriod"/>
            </a:pPr>
            <a:r>
              <a:rPr lang="en-US" sz="2800" b="1" dirty="0">
                <a:solidFill>
                  <a:srgbClr val="FFFFFF"/>
                </a:solidFill>
              </a:rPr>
              <a:t>John Paul II – (1978 – 2005) – Fallen</a:t>
            </a:r>
          </a:p>
          <a:p>
            <a:pPr marL="457200" indent="-457200">
              <a:buFont typeface="+mj-lt"/>
              <a:buAutoNum type="arabicPeriod"/>
            </a:pPr>
            <a:r>
              <a:rPr lang="en-US" sz="2800" b="1" dirty="0">
                <a:solidFill>
                  <a:srgbClr val="FFFFFF"/>
                </a:solidFill>
              </a:rPr>
              <a:t>Benedict XVI – (2005 - 2022) – Died on December 31, 2022</a:t>
            </a:r>
          </a:p>
          <a:p>
            <a:pPr marL="457200" indent="-457200">
              <a:buFont typeface="+mj-lt"/>
              <a:buAutoNum type="arabicPeriod"/>
            </a:pPr>
            <a:r>
              <a:rPr lang="en-US" sz="2800" b="1" dirty="0">
                <a:solidFill>
                  <a:srgbClr val="FFFFFF"/>
                </a:solidFill>
              </a:rPr>
              <a:t>Francis I – Usurped the Papacy on March </a:t>
            </a:r>
            <a:r>
              <a:rPr lang="en-US" sz="2800" b="1" u="sng" dirty="0">
                <a:solidFill>
                  <a:srgbClr val="FFFFFF"/>
                </a:solidFill>
              </a:rPr>
              <a:t>13</a:t>
            </a:r>
            <a:r>
              <a:rPr lang="en-US" sz="2800" b="1" dirty="0">
                <a:solidFill>
                  <a:srgbClr val="FFFFFF"/>
                </a:solidFill>
              </a:rPr>
              <a:t>, 20</a:t>
            </a:r>
            <a:r>
              <a:rPr lang="en-US" sz="2800" b="1" u="sng" dirty="0">
                <a:solidFill>
                  <a:srgbClr val="FFFFFF"/>
                </a:solidFill>
              </a:rPr>
              <a:t>13</a:t>
            </a:r>
            <a:r>
              <a:rPr lang="en-US" sz="2800" b="1" dirty="0">
                <a:solidFill>
                  <a:srgbClr val="FFFFFF"/>
                </a:solidFill>
              </a:rPr>
              <a:t> </a:t>
            </a:r>
          </a:p>
          <a:p>
            <a:pPr lvl="1"/>
            <a:r>
              <a:rPr lang="en-US" sz="2400" b="1" dirty="0">
                <a:solidFill>
                  <a:srgbClr val="FFFFFF"/>
                </a:solidFill>
              </a:rPr>
              <a:t>Some Conservative Catholic writers are starting to consider Francis I an “antipope.”</a:t>
            </a:r>
          </a:p>
          <a:p>
            <a:pPr lvl="1"/>
            <a:r>
              <a:rPr lang="en-US" sz="2400" b="1" dirty="0">
                <a:solidFill>
                  <a:srgbClr val="FFFFFF"/>
                </a:solidFill>
              </a:rPr>
              <a:t>As such, they consider the Papacy vacant…</a:t>
            </a:r>
          </a:p>
          <a:p>
            <a:pPr marL="457200" indent="-457200">
              <a:buFont typeface="+mj-lt"/>
              <a:buAutoNum type="arabicPeriod"/>
            </a:pPr>
            <a:endParaRPr lang="en-US" dirty="0"/>
          </a:p>
        </p:txBody>
      </p:sp>
    </p:spTree>
    <p:extLst>
      <p:ext uri="{BB962C8B-B14F-4D97-AF65-F5344CB8AC3E}">
        <p14:creationId xmlns:p14="http://schemas.microsoft.com/office/powerpoint/2010/main" val="1283108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31AC-D2F9-F54B-3007-8248E8546C47}"/>
              </a:ext>
            </a:extLst>
          </p:cNvPr>
          <p:cNvSpPr>
            <a:spLocks noGrp="1"/>
          </p:cNvSpPr>
          <p:nvPr>
            <p:ph type="title"/>
          </p:nvPr>
        </p:nvSpPr>
        <p:spPr>
          <a:xfrm>
            <a:off x="0" y="638355"/>
            <a:ext cx="10429336" cy="1371600"/>
          </a:xfrm>
        </p:spPr>
        <p:txBody>
          <a:bodyPr>
            <a:normAutofit/>
          </a:bodyPr>
          <a:lstStyle/>
          <a:p>
            <a:pPr algn="ctr"/>
            <a:r>
              <a:rPr lang="en-US" sz="3200" cap="none" dirty="0">
                <a:effectLst/>
                <a:latin typeface="+mj-lt"/>
              </a:rPr>
              <a:t>18 U.S. Code §241 - Conspiracy Against Rights</a:t>
            </a:r>
            <a:endParaRPr lang="en-US" sz="3200" dirty="0">
              <a:latin typeface="+mj-lt"/>
            </a:endParaRPr>
          </a:p>
        </p:txBody>
      </p:sp>
      <p:sp>
        <p:nvSpPr>
          <p:cNvPr id="3" name="Content Placeholder 2">
            <a:extLst>
              <a:ext uri="{FF2B5EF4-FFF2-40B4-BE49-F238E27FC236}">
                <a16:creationId xmlns:a16="http://schemas.microsoft.com/office/drawing/2014/main" id="{0585F6D4-4FE5-195E-C56D-2BEB103EA0DD}"/>
              </a:ext>
            </a:extLst>
          </p:cNvPr>
          <p:cNvSpPr>
            <a:spLocks noGrp="1"/>
          </p:cNvSpPr>
          <p:nvPr>
            <p:ph idx="1"/>
          </p:nvPr>
        </p:nvSpPr>
        <p:spPr>
          <a:xfrm>
            <a:off x="198409" y="1577787"/>
            <a:ext cx="11593900" cy="5145741"/>
          </a:xfrm>
        </p:spPr>
        <p:txBody>
          <a:bodyPr anchor="ctr">
            <a:noAutofit/>
          </a:bodyPr>
          <a:lstStyle/>
          <a:p>
            <a:pPr marL="0" indent="0">
              <a:buNone/>
            </a:pPr>
            <a:r>
              <a:rPr lang="en-US" sz="1800" dirty="0">
                <a:effectLst/>
              </a:rPr>
              <a:t>If two or more persons conspire to injure, oppress, threaten, or intimidate any person in any State, Territory, Commonwealth, Possession, or District in the free exercise or enjoyment of any right or privilege secured to him by the Constitution or laws of the United States, or because of his having so exercised the same; or </a:t>
            </a:r>
          </a:p>
          <a:p>
            <a:pPr marL="0" indent="0">
              <a:buNone/>
            </a:pPr>
            <a:r>
              <a:rPr lang="en-US" sz="1800" dirty="0">
                <a:effectLst/>
              </a:rPr>
              <a:t>If two or more persons go in disguise on the highway, or on the premises of another, with intent to prevent or hinder his free exercise or enjoyment of any right or privilege so secured— </a:t>
            </a:r>
          </a:p>
          <a:p>
            <a:pPr marL="0" indent="0">
              <a:buNone/>
            </a:pPr>
            <a:r>
              <a:rPr lang="en-US" sz="1800" dirty="0">
                <a:effectLst/>
              </a:rPr>
              <a:t>They shall be fined under this title or imprisoned not more than ten years, or both; and if death results from the acts committed in violation of this section or if such acts include kidnapping or an attempt to kidnap, aggravated sexual abuse or an attempt to commit aggravated sexual abuse, or an attempt to kill, they shall be fined under this title or imprisoned for any term of years or for life, or both, or may be sentenced to death.</a:t>
            </a:r>
            <a:endParaRPr lang="en-US" sz="1800" dirty="0"/>
          </a:p>
          <a:p>
            <a:pPr marL="0" indent="0">
              <a:buNone/>
            </a:pPr>
            <a:r>
              <a:rPr lang="en-US" sz="1400" dirty="0">
                <a:effectLst/>
              </a:rPr>
              <a:t>(June 25, 1948, Ch. 645, 62 Stat. 696; Pub. L. 90–284, title I, § 103(a), Apr. 11, 1968, 82 Stat. 75; Pub. L. 100–690, title VII, §7018(a), (b)(1), Nov. 18, 1988, 102 Stat. 4396; Pub. L. 103–322, title VI, § 60006(a), title XXXII, §§ 320103(a), 320201(a), title XXXIII, § 330016(1)(L), Sept. 13, 1994, 108 Stat. 1970, 2109, 2113, 2147; Pub. L. 104–294, title VI, §§ 604(b)(14)(A), 607(a), Oct. 11, 1996, 110 Stat. 3507, 3511.)</a:t>
            </a:r>
            <a:endParaRPr lang="en-US" sz="1400" dirty="0"/>
          </a:p>
        </p:txBody>
      </p:sp>
    </p:spTree>
    <p:extLst>
      <p:ext uri="{BB962C8B-B14F-4D97-AF65-F5344CB8AC3E}">
        <p14:creationId xmlns:p14="http://schemas.microsoft.com/office/powerpoint/2010/main" val="473072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E64DAFB-AD9A-4E52-B026-8641CCD67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747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23B1C8FC-E1FE-470B-AB3B-D4B1D8C9DE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2" y="321733"/>
            <a:ext cx="9256566" cy="845983"/>
          </a:xfrm>
          <a:effectLst>
            <a:outerShdw blurRad="88900" dist="38100" dir="2700000" algn="tl" rotWithShape="0">
              <a:prstClr val="black">
                <a:alpha val="30000"/>
              </a:prstClr>
            </a:outerShdw>
          </a:effectLst>
        </p:spPr>
        <p:txBody>
          <a:bodyPr anchor="ctr">
            <a:normAutofit/>
          </a:bodyPr>
          <a:lstStyle/>
          <a:p>
            <a:pPr algn="ctr"/>
            <a:r>
              <a:rPr lang="en-US" sz="4400" dirty="0"/>
              <a:t>The Third Reich – Post War</a:t>
            </a:r>
          </a:p>
        </p:txBody>
      </p:sp>
      <p:pic>
        <p:nvPicPr>
          <p:cNvPr id="42" name="Picture 41">
            <a:extLst>
              <a:ext uri="{FF2B5EF4-FFF2-40B4-BE49-F238E27FC236}">
                <a16:creationId xmlns:a16="http://schemas.microsoft.com/office/drawing/2014/main" id="{56ED1086-4FBF-41E3-B23D-0AF086E76F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0585826" y="2846786"/>
            <a:ext cx="1602997" cy="144270"/>
          </a:xfrm>
          <a:prstGeom prst="rect">
            <a:avLst/>
          </a:prstGeom>
        </p:spPr>
      </p:pic>
      <p:pic>
        <p:nvPicPr>
          <p:cNvPr id="44" name="Picture 43">
            <a:extLst>
              <a:ext uri="{FF2B5EF4-FFF2-40B4-BE49-F238E27FC236}">
                <a16:creationId xmlns:a16="http://schemas.microsoft.com/office/drawing/2014/main" id="{8900C04C-9973-40F3-8121-55AC6A472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5851041"/>
            <a:ext cx="9936886" cy="321164"/>
          </a:xfrm>
          <a:prstGeom prst="rect">
            <a:avLst/>
          </a:prstGeom>
        </p:spPr>
      </p:pic>
      <p:sp>
        <p:nvSpPr>
          <p:cNvPr id="46" name="Rectangle 45">
            <a:extLst>
              <a:ext uri="{FF2B5EF4-FFF2-40B4-BE49-F238E27FC236}">
                <a16:creationId xmlns:a16="http://schemas.microsoft.com/office/drawing/2014/main" id="{CD6B57F6-C734-4FDA-9495-94E602DC5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9448"/>
            <a:ext cx="9936887" cy="4381221"/>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ontent Placeholder 2">
            <a:extLst>
              <a:ext uri="{FF2B5EF4-FFF2-40B4-BE49-F238E27FC236}">
                <a16:creationId xmlns:a16="http://schemas.microsoft.com/office/drawing/2014/main" id="{0605BF76-4D5A-BF14-E7EC-EE7D49813AD9}"/>
              </a:ext>
            </a:extLst>
          </p:cNvPr>
          <p:cNvSpPr>
            <a:spLocks noGrp="1"/>
          </p:cNvSpPr>
          <p:nvPr>
            <p:ph idx="1"/>
          </p:nvPr>
        </p:nvSpPr>
        <p:spPr>
          <a:xfrm>
            <a:off x="680321" y="1960966"/>
            <a:ext cx="8601055" cy="3418626"/>
          </a:xfrm>
        </p:spPr>
        <p:txBody>
          <a:bodyPr anchor="t">
            <a:normAutofit/>
          </a:bodyPr>
          <a:lstStyle/>
          <a:p>
            <a:r>
              <a:rPr lang="en-US" sz="2000" dirty="0">
                <a:solidFill>
                  <a:srgbClr val="FFFFFF"/>
                </a:solidFill>
              </a:rPr>
              <a:t>Martin Borman convened a meeting in Strasbourg, France to outline his plans for an economic Nazi Reich.</a:t>
            </a:r>
          </a:p>
          <a:p>
            <a:r>
              <a:rPr lang="en-US" sz="2000" spc="-30" dirty="0">
                <a:solidFill>
                  <a:srgbClr val="FFFFFF"/>
                </a:solidFill>
              </a:rPr>
              <a:t>With Allied forces about 100 miles to the west, a high-security meeting was held at the Hotel Maison Rouge was held in secret in early August of 1944.</a:t>
            </a:r>
          </a:p>
          <a:p>
            <a:r>
              <a:rPr lang="en-US" sz="2000" spc="-30" dirty="0">
                <a:solidFill>
                  <a:srgbClr val="FFFFFF"/>
                </a:solidFill>
              </a:rPr>
              <a:t>All the German industrialists were at this meeting along with every high-ranking member of the </a:t>
            </a:r>
            <a:r>
              <a:rPr lang="en-US" sz="2000" i="1" spc="-30" dirty="0">
                <a:solidFill>
                  <a:srgbClr val="FFFFFF"/>
                </a:solidFill>
              </a:rPr>
              <a:t>SS </a:t>
            </a:r>
            <a:r>
              <a:rPr lang="en-US" sz="2000" spc="-30" dirty="0">
                <a:solidFill>
                  <a:srgbClr val="FFFFFF"/>
                </a:solidFill>
              </a:rPr>
              <a:t>except for its leader: Heinrich Himmler.</a:t>
            </a:r>
          </a:p>
          <a:p>
            <a:r>
              <a:rPr lang="en-US" sz="2000" spc="-30" dirty="0">
                <a:solidFill>
                  <a:srgbClr val="FFFFFF"/>
                </a:solidFill>
              </a:rPr>
              <a:t>The meeting was chaired by honorary Lt. General Dr. Otto Scheid, a highly regarded architect. He outlined Borman’s plans to all </a:t>
            </a:r>
            <a:r>
              <a:rPr lang="en-US" sz="2000" spc="-30">
                <a:solidFill>
                  <a:srgbClr val="FFFFFF"/>
                </a:solidFill>
              </a:rPr>
              <a:t>the meeting’s participants</a:t>
            </a:r>
            <a:r>
              <a:rPr lang="en-US" sz="2000" spc="-30" dirty="0">
                <a:solidFill>
                  <a:srgbClr val="FFFFFF"/>
                </a:solidFill>
              </a:rPr>
              <a:t>.</a:t>
            </a:r>
          </a:p>
          <a:p>
            <a:pPr marL="0" indent="0">
              <a:buNone/>
            </a:pPr>
            <a:endParaRPr lang="en-US" sz="2000" dirty="0">
              <a:solidFill>
                <a:srgbClr val="FFFFFF"/>
              </a:solidFill>
            </a:endParaRPr>
          </a:p>
        </p:txBody>
      </p:sp>
      <p:sp>
        <p:nvSpPr>
          <p:cNvPr id="48" name="Rectangle 47">
            <a:extLst>
              <a:ext uri="{FF2B5EF4-FFF2-40B4-BE49-F238E27FC236}">
                <a16:creationId xmlns:a16="http://schemas.microsoft.com/office/drawing/2014/main" id="{D6C984CB-7FE4-4AD0-8CF7-11AD5573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148944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outdoor, black and white, sky, road&#10;&#10;Description automatically generated">
            <a:extLst>
              <a:ext uri="{FF2B5EF4-FFF2-40B4-BE49-F238E27FC236}">
                <a16:creationId xmlns:a16="http://schemas.microsoft.com/office/drawing/2014/main" id="{CFFACE06-16B3-7FF3-76B1-1A51E44F4871}"/>
              </a:ext>
            </a:extLst>
          </p:cNvPr>
          <p:cNvPicPr>
            <a:picLocks noChangeAspect="1"/>
          </p:cNvPicPr>
          <p:nvPr/>
        </p:nvPicPr>
        <p:blipFill>
          <a:blip r:embed="rId5"/>
          <a:stretch>
            <a:fillRect/>
          </a:stretch>
        </p:blipFill>
        <p:spPr>
          <a:xfrm>
            <a:off x="9807573" y="1489447"/>
            <a:ext cx="2381250" cy="1905000"/>
          </a:xfrm>
          <a:prstGeom prst="rect">
            <a:avLst/>
          </a:prstGeom>
        </p:spPr>
      </p:pic>
      <p:pic>
        <p:nvPicPr>
          <p:cNvPr id="7" name="Picture 6" descr="A person in a suit and tie&#10;&#10;Description automatically generated with medium confidence">
            <a:extLst>
              <a:ext uri="{FF2B5EF4-FFF2-40B4-BE49-F238E27FC236}">
                <a16:creationId xmlns:a16="http://schemas.microsoft.com/office/drawing/2014/main" id="{40C4131A-CB7B-BBDF-D892-EAED04F71C77}"/>
              </a:ext>
            </a:extLst>
          </p:cNvPr>
          <p:cNvPicPr>
            <a:picLocks noChangeAspect="1"/>
          </p:cNvPicPr>
          <p:nvPr/>
        </p:nvPicPr>
        <p:blipFill>
          <a:blip r:embed="rId6"/>
          <a:stretch>
            <a:fillRect/>
          </a:stretch>
        </p:blipFill>
        <p:spPr>
          <a:xfrm>
            <a:off x="9817106" y="3358788"/>
            <a:ext cx="2381251" cy="3347140"/>
          </a:xfrm>
          <a:prstGeom prst="rect">
            <a:avLst/>
          </a:prstGeom>
        </p:spPr>
      </p:pic>
    </p:spTree>
    <p:extLst>
      <p:ext uri="{BB962C8B-B14F-4D97-AF65-F5344CB8AC3E}">
        <p14:creationId xmlns:p14="http://schemas.microsoft.com/office/powerpoint/2010/main" val="760137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ctr"/>
            <a:r>
              <a:rPr lang="en-US" dirty="0">
                <a:solidFill>
                  <a:srgbClr val="FFFFFF"/>
                </a:solidFill>
              </a:rPr>
              <a:t>The Third Reich – </a:t>
            </a:r>
            <a:br>
              <a:rPr lang="en-US" dirty="0">
                <a:solidFill>
                  <a:srgbClr val="FFFFFF"/>
                </a:solidFill>
              </a:rPr>
            </a:br>
            <a:r>
              <a:rPr lang="en-US" sz="4400" dirty="0">
                <a:solidFill>
                  <a:srgbClr val="FFFFFF"/>
                </a:solidFill>
              </a:rPr>
              <a:t>Post War</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7112415" cy="5503101"/>
          </a:xfrm>
        </p:spPr>
        <p:txBody>
          <a:bodyPr anchor="t">
            <a:normAutofit fontScale="92500" lnSpcReduction="10000"/>
          </a:bodyPr>
          <a:lstStyle/>
          <a:p>
            <a:r>
              <a:rPr lang="en-US" sz="2800" dirty="0">
                <a:solidFill>
                  <a:schemeClr val="bg2">
                    <a:lumMod val="50000"/>
                  </a:schemeClr>
                </a:solidFill>
              </a:rPr>
              <a:t>It is likely that not even Adolf Hitler was aware of this meeting!</a:t>
            </a:r>
          </a:p>
          <a:p>
            <a:r>
              <a:rPr lang="en-US" sz="2800" dirty="0">
                <a:solidFill>
                  <a:schemeClr val="bg2">
                    <a:lumMod val="50000"/>
                  </a:schemeClr>
                </a:solidFill>
              </a:rPr>
              <a:t>However, it is likely that an American agent was aware of and maybe attended this meeting. His name was Allen Dulles.</a:t>
            </a:r>
          </a:p>
          <a:p>
            <a:r>
              <a:rPr lang="en-US" sz="2800" dirty="0">
                <a:solidFill>
                  <a:schemeClr val="bg2">
                    <a:lumMod val="50000"/>
                  </a:schemeClr>
                </a:solidFill>
              </a:rPr>
              <a:t>Bible Codes indicate that Dulles was in the process of being inducted to the highly secret Order of the Black Sun.</a:t>
            </a:r>
          </a:p>
          <a:p>
            <a:r>
              <a:rPr lang="en-US" sz="2800" spc="-50" dirty="0">
                <a:solidFill>
                  <a:schemeClr val="bg2">
                    <a:lumMod val="50000"/>
                  </a:schemeClr>
                </a:solidFill>
              </a:rPr>
              <a:t>Dulles promoted the idea to his superiors that the United States needed to initiate a new program to get German scientists to the USA. </a:t>
            </a:r>
          </a:p>
          <a:p>
            <a:pPr lvl="1"/>
            <a:r>
              <a:rPr lang="en-US" sz="2400" dirty="0">
                <a:solidFill>
                  <a:schemeClr val="bg2">
                    <a:lumMod val="50000"/>
                  </a:schemeClr>
                </a:solidFill>
              </a:rPr>
              <a:t>They called the program “Operation Paperclip.” Dulles’ superiors agreed with him, but never told Presidents Truman and Eisenhower the full details of the program.</a:t>
            </a:r>
          </a:p>
        </p:txBody>
      </p:sp>
    </p:spTree>
    <p:extLst>
      <p:ext uri="{BB962C8B-B14F-4D97-AF65-F5344CB8AC3E}">
        <p14:creationId xmlns:p14="http://schemas.microsoft.com/office/powerpoint/2010/main" val="1554817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ctr"/>
            <a:r>
              <a:rPr lang="en-US" dirty="0">
                <a:solidFill>
                  <a:srgbClr val="FFFFFF"/>
                </a:solidFill>
              </a:rPr>
              <a:t>The Third Reich – </a:t>
            </a:r>
            <a:br>
              <a:rPr lang="en-US" dirty="0">
                <a:solidFill>
                  <a:srgbClr val="FFFFFF"/>
                </a:solidFill>
              </a:rPr>
            </a:br>
            <a:r>
              <a:rPr lang="en-US" sz="4400" dirty="0">
                <a:solidFill>
                  <a:srgbClr val="FFFFFF"/>
                </a:solidFill>
              </a:rPr>
              <a:t>Post War</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7112415" cy="5963981"/>
          </a:xfrm>
        </p:spPr>
        <p:txBody>
          <a:bodyPr anchor="t">
            <a:normAutofit/>
          </a:bodyPr>
          <a:lstStyle/>
          <a:p>
            <a:r>
              <a:rPr lang="en-US" dirty="0">
                <a:solidFill>
                  <a:schemeClr val="bg2">
                    <a:lumMod val="50000"/>
                  </a:schemeClr>
                </a:solidFill>
              </a:rPr>
              <a:t>Despite Mr. Hitler’s objections to the inclusion of the Royal Families in their planning, Martin Borman did include them and the Vatican in his afterwar program.</a:t>
            </a:r>
          </a:p>
          <a:p>
            <a:pPr lvl="1"/>
            <a:r>
              <a:rPr lang="en-US" sz="2400" dirty="0">
                <a:solidFill>
                  <a:schemeClr val="bg2">
                    <a:lumMod val="50000"/>
                  </a:schemeClr>
                </a:solidFill>
              </a:rPr>
              <a:t>Their castles and monasteries were handy places to stash people wanted by the Allied governments.</a:t>
            </a:r>
          </a:p>
          <a:p>
            <a:r>
              <a:rPr lang="en-US" dirty="0">
                <a:solidFill>
                  <a:schemeClr val="bg2">
                    <a:lumMod val="50000"/>
                  </a:schemeClr>
                </a:solidFill>
              </a:rPr>
              <a:t>Many of the SS members with “war crimes” issues were shuttled into Italy via the Vatican’s “Rat lines” from Germany, to Italy, and then shuttled by ship to Argentina, Chile, Paraguay, and Brazil.</a:t>
            </a:r>
          </a:p>
          <a:p>
            <a:r>
              <a:rPr lang="en-US" dirty="0">
                <a:solidFill>
                  <a:schemeClr val="bg2">
                    <a:lumMod val="50000"/>
                  </a:schemeClr>
                </a:solidFill>
              </a:rPr>
              <a:t>Scientists and other second-level Germany academics were shuttled to the United States via Operation Paperclip. They would be inserted into government, education, and industry.</a:t>
            </a:r>
          </a:p>
        </p:txBody>
      </p:sp>
    </p:spTree>
    <p:extLst>
      <p:ext uri="{BB962C8B-B14F-4D97-AF65-F5344CB8AC3E}">
        <p14:creationId xmlns:p14="http://schemas.microsoft.com/office/powerpoint/2010/main" val="3897437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045879"/>
          </a:xfrm>
        </p:spPr>
        <p:txBody>
          <a:bodyPr/>
          <a:lstStyle/>
          <a:p>
            <a:r>
              <a:rPr lang="en-US" sz="4400"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212466"/>
            <a:ext cx="5930619" cy="2880360"/>
          </a:xfrm>
        </p:spPr>
        <p:txBody>
          <a:bodyPr/>
          <a:lstStyle/>
          <a:p>
            <a:pPr>
              <a:spcBef>
                <a:spcPts val="0"/>
              </a:spcBef>
              <a:spcAft>
                <a:spcPts val="0"/>
              </a:spcAft>
            </a:pPr>
            <a:r>
              <a:rPr lang="en-US" dirty="0"/>
              <a:t>Prof. Tom Mack </a:t>
            </a:r>
          </a:p>
          <a:p>
            <a:pPr>
              <a:spcBef>
                <a:spcPts val="0"/>
              </a:spcBef>
              <a:spcAft>
                <a:spcPts val="0"/>
              </a:spcAft>
            </a:pPr>
            <a:endParaRPr lang="en-US" dirty="0"/>
          </a:p>
          <a:p>
            <a:pPr>
              <a:spcBef>
                <a:spcPts val="0"/>
              </a:spcBef>
              <a:spcAft>
                <a:spcPts val="0"/>
              </a:spcAft>
            </a:pPr>
            <a:r>
              <a:rPr lang="en-US" sz="2000" dirty="0"/>
              <a:t>Email: </a:t>
            </a:r>
            <a:r>
              <a:rPr lang="en-US" sz="2000" dirty="0">
                <a:hlinkClick r:id="rId2"/>
              </a:rPr>
              <a:t>tom.mack@whitestonefoundation.org</a:t>
            </a:r>
            <a:r>
              <a:rPr lang="en-US" sz="2000" dirty="0"/>
              <a:t> </a:t>
            </a:r>
          </a:p>
          <a:p>
            <a:pPr>
              <a:spcBef>
                <a:spcPts val="0"/>
              </a:spcBef>
              <a:spcAft>
                <a:spcPts val="0"/>
              </a:spcAft>
            </a:pPr>
            <a:r>
              <a:rPr lang="en-US" sz="2000" dirty="0"/>
              <a:t>Bible Code Website: </a:t>
            </a:r>
            <a:r>
              <a:rPr lang="en-US" sz="2000" dirty="0">
                <a:hlinkClick r:id="rId3"/>
              </a:rPr>
              <a:t>https://biblecodes.co</a:t>
            </a:r>
            <a:r>
              <a:rPr lang="en-US" sz="2000" dirty="0"/>
              <a:t> </a:t>
            </a:r>
          </a:p>
          <a:p>
            <a:pPr>
              <a:spcBef>
                <a:spcPts val="0"/>
              </a:spcBef>
              <a:spcAft>
                <a:spcPts val="0"/>
              </a:spcAft>
            </a:pPr>
            <a:r>
              <a:rPr lang="en-US" sz="2000" dirty="0"/>
              <a:t>Main Website: </a:t>
            </a:r>
            <a:r>
              <a:rPr lang="en-US" sz="2000" dirty="0">
                <a:hlinkClick r:id="rId4"/>
              </a:rPr>
              <a:t>https://whitestonefoundation.org</a:t>
            </a:r>
            <a:r>
              <a:rPr lang="en-US" sz="2000" dirty="0"/>
              <a:t> </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324779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0" y="638355"/>
            <a:ext cx="10386204" cy="1298020"/>
          </a:xfrm>
        </p:spPr>
        <p:txBody>
          <a:bodyPr anchor="ctr"/>
          <a:lstStyle/>
          <a:p>
            <a:pPr algn="ctr"/>
            <a:r>
              <a:rPr lang="en-US" sz="6000" cap="none" dirty="0"/>
              <a:t>Proverb for Today</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a:xfrm>
            <a:off x="550862" y="2096064"/>
            <a:ext cx="10913644" cy="3695136"/>
          </a:xfrm>
        </p:spPr>
        <p:txBody>
          <a:bodyPr anchor="ctr">
            <a:normAutofit/>
          </a:bodyPr>
          <a:lstStyle/>
          <a:p>
            <a:pPr marL="0" marR="0" indent="0" algn="ctr" rtl="0">
              <a:buNone/>
            </a:pPr>
            <a:r>
              <a:rPr lang="en-US" sz="3600" b="1" i="0" u="none" strike="noStrike" baseline="0" dirty="0">
                <a:effectLst/>
                <a:latin typeface="Verdana" panose="020B0604030504040204" pitchFamily="34" charset="0"/>
              </a:rPr>
              <a:t>The </a:t>
            </a:r>
            <a:r>
              <a:rPr lang="en-US" sz="3600" b="1" i="0" u="sng" strike="noStrike" baseline="0" dirty="0">
                <a:effectLst/>
                <a:latin typeface="Verdana" panose="020B0604030504040204" pitchFamily="34" charset="0"/>
              </a:rPr>
              <a:t>rich man is wise in his own conceit</a:t>
            </a:r>
            <a:r>
              <a:rPr lang="en-US" sz="3600" b="1" i="0" u="none" strike="noStrike" baseline="0" dirty="0">
                <a:effectLst/>
                <a:latin typeface="Verdana" panose="020B0604030504040204" pitchFamily="34" charset="0"/>
              </a:rPr>
              <a:t>; but the poor that hath understanding </a:t>
            </a:r>
            <a:r>
              <a:rPr lang="en-US" sz="3600" b="1" i="0" u="none" strike="noStrike" baseline="0" dirty="0" err="1">
                <a:effectLst/>
                <a:latin typeface="Verdana" panose="020B0604030504040204" pitchFamily="34" charset="0"/>
              </a:rPr>
              <a:t>searcheth</a:t>
            </a:r>
            <a:r>
              <a:rPr lang="en-US" sz="3600" b="1" i="0" u="none" strike="noStrike" baseline="0" dirty="0">
                <a:effectLst/>
                <a:latin typeface="Verdana" panose="020B0604030504040204" pitchFamily="34" charset="0"/>
              </a:rPr>
              <a:t> him out. (Proverbs 28:11)</a:t>
            </a:r>
          </a:p>
        </p:txBody>
      </p:sp>
    </p:spTree>
    <p:extLst>
      <p:ext uri="{BB962C8B-B14F-4D97-AF65-F5344CB8AC3E}">
        <p14:creationId xmlns:p14="http://schemas.microsoft.com/office/powerpoint/2010/main" val="1017427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0" y="609600"/>
            <a:ext cx="10446590" cy="1339970"/>
          </a:xfrm>
        </p:spPr>
        <p:txBody>
          <a:bodyPr>
            <a:normAutofit/>
          </a:bodyPr>
          <a:lstStyle/>
          <a:p>
            <a:pPr algn="ctr"/>
            <a:r>
              <a:rPr lang="en-US" cap="none" dirty="0"/>
              <a:t>Creation of the Seven Royal Families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6830" y="2199735"/>
            <a:ext cx="11067690" cy="4502989"/>
          </a:xfrm>
        </p:spPr>
        <p:txBody>
          <a:bodyPr>
            <a:normAutofit/>
          </a:bodyPr>
          <a:lstStyle/>
          <a:p>
            <a:r>
              <a:rPr lang="en-US" sz="2400" dirty="0"/>
              <a:t>And the ten horns out of this kingdom are ten kings that shall arise: and </a:t>
            </a:r>
            <a:r>
              <a:rPr lang="en-US" sz="2400" u="sng" dirty="0"/>
              <a:t>another shall rise after them</a:t>
            </a:r>
            <a:r>
              <a:rPr lang="en-US" sz="2400" dirty="0"/>
              <a:t>; and he shall be diverse from the first, </a:t>
            </a:r>
            <a:r>
              <a:rPr lang="en-US" sz="2400" u="sng" dirty="0"/>
              <a:t>and he shall subdue three kings</a:t>
            </a:r>
            <a:r>
              <a:rPr lang="en-US" sz="2400" dirty="0"/>
              <a:t>. (Daniel 7:24)</a:t>
            </a:r>
          </a:p>
          <a:p>
            <a:r>
              <a:rPr lang="en-US" sz="2400" dirty="0"/>
              <a:t>So, he carried me away in the spirit into the wilderness: and I saw a woman sit upon a scarlet-colored beast, full of names of blasphemy, having </a:t>
            </a:r>
            <a:r>
              <a:rPr lang="en-US" sz="2400" u="sng" dirty="0"/>
              <a:t>seven heads</a:t>
            </a:r>
            <a:r>
              <a:rPr lang="en-US" sz="2400" dirty="0"/>
              <a:t> and </a:t>
            </a:r>
            <a:r>
              <a:rPr lang="en-US" sz="2400" u="sng" dirty="0"/>
              <a:t>ten horns</a:t>
            </a:r>
            <a:r>
              <a:rPr lang="en-US" sz="2400" dirty="0"/>
              <a:t>. (Revelation 17:3)</a:t>
            </a:r>
          </a:p>
          <a:p>
            <a:r>
              <a:rPr lang="en-US" sz="2400" dirty="0"/>
              <a:t>And the </a:t>
            </a:r>
            <a:r>
              <a:rPr lang="en-US" sz="2400" u="sng" dirty="0"/>
              <a:t>ten horns which thou </a:t>
            </a:r>
            <a:r>
              <a:rPr lang="en-US" sz="2400" u="sng" dirty="0" err="1"/>
              <a:t>sawest</a:t>
            </a:r>
            <a:r>
              <a:rPr lang="en-US" sz="2400" u="sng" dirty="0"/>
              <a:t> are ten kings</a:t>
            </a:r>
            <a:r>
              <a:rPr lang="en-US" sz="2400" dirty="0"/>
              <a:t>, which have received no kingdom as yet; but </a:t>
            </a:r>
            <a:r>
              <a:rPr lang="en-US" sz="2400" u="sng" dirty="0"/>
              <a:t>receive power as kings one hour with the beast</a:t>
            </a:r>
            <a:r>
              <a:rPr lang="en-US" sz="2400" dirty="0"/>
              <a:t>. </a:t>
            </a:r>
            <a:r>
              <a:rPr lang="en-US" sz="2400" u="sng" dirty="0"/>
              <a:t>These have one mind</a:t>
            </a:r>
            <a:r>
              <a:rPr lang="en-US" sz="2400" dirty="0"/>
              <a:t>, and shall give their power and strength unto the beast. (Revelation 17:12-13)</a:t>
            </a:r>
          </a:p>
        </p:txBody>
      </p:sp>
    </p:spTree>
    <p:extLst>
      <p:ext uri="{BB962C8B-B14F-4D97-AF65-F5344CB8AC3E}">
        <p14:creationId xmlns:p14="http://schemas.microsoft.com/office/powerpoint/2010/main" val="425757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1" y="609600"/>
            <a:ext cx="10437962" cy="1383102"/>
          </a:xfrm>
        </p:spPr>
        <p:txBody>
          <a:bodyPr>
            <a:normAutofit/>
          </a:bodyPr>
          <a:lstStyle/>
          <a:p>
            <a:pPr algn="ctr"/>
            <a:r>
              <a:rPr lang="en-US" cap="none" dirty="0"/>
              <a:t>Creation of the Seven Royal Families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319177" y="2225614"/>
            <a:ext cx="11499011" cy="4339088"/>
          </a:xfrm>
        </p:spPr>
        <p:txBody>
          <a:bodyPr anchor="ctr">
            <a:normAutofit/>
          </a:bodyPr>
          <a:lstStyle/>
          <a:p>
            <a:r>
              <a:rPr lang="en-US" sz="2800" dirty="0"/>
              <a:t>When Daniel wrote this, none of these royal families existed. They didn’t exist when John Mark wrote Revelation either.</a:t>
            </a:r>
          </a:p>
          <a:p>
            <a:r>
              <a:rPr lang="en-US" sz="2800" dirty="0"/>
              <a:t>The other king that shall arise after them could be the House of Romanov (Russia). They have lots of scores to settle with the European Families and now, China is willing to align with them. China has plenty of scores to settle with the Royal Families as well.</a:t>
            </a:r>
          </a:p>
          <a:p>
            <a:r>
              <a:rPr lang="en-US" sz="2800" dirty="0"/>
              <a:t>The power of the Beast System comes only when the Seven Royal Families are able to unify into one family.</a:t>
            </a:r>
          </a:p>
        </p:txBody>
      </p:sp>
    </p:spTree>
    <p:extLst>
      <p:ext uri="{BB962C8B-B14F-4D97-AF65-F5344CB8AC3E}">
        <p14:creationId xmlns:p14="http://schemas.microsoft.com/office/powerpoint/2010/main" val="320396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0" y="659687"/>
            <a:ext cx="10353761" cy="1276080"/>
          </a:xfrm>
        </p:spPr>
        <p:txBody>
          <a:bodyPr>
            <a:normAutofit/>
          </a:bodyPr>
          <a:lstStyle/>
          <a:p>
            <a:r>
              <a:rPr lang="en-US" cap="none" dirty="0"/>
              <a:t>The Royal Families Plot to Subject the World</a:t>
            </a:r>
          </a:p>
        </p:txBody>
      </p:sp>
      <p:pic>
        <p:nvPicPr>
          <p:cNvPr id="3" name="Online Media 2" title="Warning on the Seven Royal Families from Grimm">
            <a:hlinkClick r:id="" action="ppaction://media"/>
            <a:extLst>
              <a:ext uri="{FF2B5EF4-FFF2-40B4-BE49-F238E27FC236}">
                <a16:creationId xmlns:a16="http://schemas.microsoft.com/office/drawing/2014/main" id="{D97C973E-FFE6-DA7C-8B2F-BDFD3D8008DA}"/>
              </a:ext>
            </a:extLst>
          </p:cNvPr>
          <p:cNvPicPr>
            <a:picLocks noGrp="1" noRot="1" noChangeAspect="1"/>
          </p:cNvPicPr>
          <p:nvPr>
            <p:ph idx="1"/>
            <a:videoFile r:link="rId1"/>
          </p:nvPr>
        </p:nvPicPr>
        <p:blipFill>
          <a:blip r:embed="rId3"/>
          <a:stretch>
            <a:fillRect/>
          </a:stretch>
        </p:blipFill>
        <p:spPr>
          <a:xfrm>
            <a:off x="1658653" y="2061758"/>
            <a:ext cx="7036454" cy="4010563"/>
          </a:xfrm>
          <a:prstGeom prst="rect">
            <a:avLst/>
          </a:prstGeom>
        </p:spPr>
      </p:pic>
      <p:sp>
        <p:nvSpPr>
          <p:cNvPr id="4" name="TextBox 3">
            <a:extLst>
              <a:ext uri="{FF2B5EF4-FFF2-40B4-BE49-F238E27FC236}">
                <a16:creationId xmlns:a16="http://schemas.microsoft.com/office/drawing/2014/main" id="{0A0AD7C5-0F58-DBF1-8D41-9038F2211D7B}"/>
              </a:ext>
            </a:extLst>
          </p:cNvPr>
          <p:cNvSpPr txBox="1"/>
          <p:nvPr/>
        </p:nvSpPr>
        <p:spPr>
          <a:xfrm>
            <a:off x="562728" y="6198313"/>
            <a:ext cx="11873307" cy="461665"/>
          </a:xfrm>
          <a:prstGeom prst="rect">
            <a:avLst/>
          </a:prstGeom>
          <a:noFill/>
        </p:spPr>
        <p:txBody>
          <a:bodyPr wrap="square" rtlCol="0">
            <a:spAutoFit/>
          </a:bodyPr>
          <a:lstStyle/>
          <a:p>
            <a:r>
              <a:rPr lang="en-US" sz="1200" dirty="0"/>
              <a:t>YouTube Link: </a:t>
            </a:r>
            <a:r>
              <a:rPr lang="en-US" sz="1200" dirty="0">
                <a:hlinkClick r:id="rId4"/>
              </a:rPr>
              <a:t>https://www.youtube.com/watch?v=KGPlr1aoQ78</a:t>
            </a:r>
            <a:endParaRPr lang="en-US" sz="1200" dirty="0"/>
          </a:p>
          <a:p>
            <a:r>
              <a:rPr lang="en-US" sz="1200" dirty="0"/>
              <a:t>TikTok Link: </a:t>
            </a:r>
            <a:r>
              <a:rPr lang="en-US" sz="1200" dirty="0">
                <a:hlinkClick r:id="rId5"/>
              </a:rPr>
              <a:t>https://www.tiktok.com/@tommack609/video/7235699886950288682?is_from_webapp=1&amp;sender_device=pc&amp;web_id=7230633203127158315</a:t>
            </a:r>
            <a:r>
              <a:rPr lang="en-US" sz="1200" dirty="0"/>
              <a:t> </a:t>
            </a:r>
          </a:p>
        </p:txBody>
      </p:sp>
    </p:spTree>
    <p:extLst>
      <p:ext uri="{BB962C8B-B14F-4D97-AF65-F5344CB8AC3E}">
        <p14:creationId xmlns:p14="http://schemas.microsoft.com/office/powerpoint/2010/main" val="18396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0" y="640057"/>
            <a:ext cx="10413507" cy="1341685"/>
          </a:xfrm>
        </p:spPr>
        <p:txBody>
          <a:bodyPr>
            <a:normAutofit/>
          </a:bodyPr>
          <a:lstStyle/>
          <a:p>
            <a:r>
              <a:rPr lang="en-US" cap="none" dirty="0"/>
              <a:t>The Royal Families Plot to Subject the World</a:t>
            </a:r>
          </a:p>
        </p:txBody>
      </p:sp>
      <p:pic>
        <p:nvPicPr>
          <p:cNvPr id="7" name="Online Media 6" title="Meeting Between Captain Renard and Sebastien">
            <a:hlinkClick r:id="" action="ppaction://media"/>
            <a:extLst>
              <a:ext uri="{FF2B5EF4-FFF2-40B4-BE49-F238E27FC236}">
                <a16:creationId xmlns:a16="http://schemas.microsoft.com/office/drawing/2014/main" id="{01197AE9-B1BD-F3AB-1957-5FB0F342CFC3}"/>
              </a:ext>
            </a:extLst>
          </p:cNvPr>
          <p:cNvPicPr>
            <a:picLocks noGrp="1" noRot="1" noChangeAspect="1"/>
          </p:cNvPicPr>
          <p:nvPr>
            <p:ph idx="1"/>
            <a:videoFile r:link="rId1"/>
          </p:nvPr>
        </p:nvPicPr>
        <p:blipFill>
          <a:blip r:embed="rId3"/>
          <a:stretch>
            <a:fillRect/>
          </a:stretch>
        </p:blipFill>
        <p:spPr>
          <a:xfrm>
            <a:off x="1397480" y="2146778"/>
            <a:ext cx="7204982" cy="4071165"/>
          </a:xfrm>
          <a:prstGeom prst="rect">
            <a:avLst/>
          </a:prstGeom>
        </p:spPr>
      </p:pic>
      <p:sp>
        <p:nvSpPr>
          <p:cNvPr id="3" name="TextBox 2">
            <a:extLst>
              <a:ext uri="{FF2B5EF4-FFF2-40B4-BE49-F238E27FC236}">
                <a16:creationId xmlns:a16="http://schemas.microsoft.com/office/drawing/2014/main" id="{ED86C894-28B9-B9C5-3A4C-EB82C1B2094D}"/>
              </a:ext>
            </a:extLst>
          </p:cNvPr>
          <p:cNvSpPr txBox="1"/>
          <p:nvPr/>
        </p:nvSpPr>
        <p:spPr>
          <a:xfrm>
            <a:off x="233164" y="6242120"/>
            <a:ext cx="10754675" cy="461665"/>
          </a:xfrm>
          <a:prstGeom prst="rect">
            <a:avLst/>
          </a:prstGeom>
          <a:noFill/>
        </p:spPr>
        <p:txBody>
          <a:bodyPr wrap="none" rtlCol="0">
            <a:spAutoFit/>
          </a:bodyPr>
          <a:lstStyle/>
          <a:p>
            <a:r>
              <a:rPr lang="en-US" sz="1200" dirty="0"/>
              <a:t>YouTube Link: </a:t>
            </a:r>
            <a:r>
              <a:rPr lang="en-US" sz="1200" dirty="0">
                <a:hlinkClick r:id="rId4"/>
              </a:rPr>
              <a:t>https://www.youtube.com/watch?v=3f4qOEYoBRY</a:t>
            </a:r>
            <a:endParaRPr lang="en-US" sz="1200" dirty="0"/>
          </a:p>
          <a:p>
            <a:r>
              <a:rPr lang="en-US" sz="1200" dirty="0"/>
              <a:t>TikTok Link: </a:t>
            </a:r>
            <a:r>
              <a:rPr lang="en-US" sz="1200" dirty="0">
                <a:hlinkClick r:id="rId5"/>
              </a:rPr>
              <a:t>https://www.tiktok.com/@tommack609/video/7235701312803851562?is_from_webapp=1&amp;sender_device=pc&amp;web_id=7230633203127158315</a:t>
            </a:r>
            <a:r>
              <a:rPr lang="en-US" sz="1200" dirty="0"/>
              <a:t> </a:t>
            </a:r>
          </a:p>
        </p:txBody>
      </p:sp>
    </p:spTree>
    <p:extLst>
      <p:ext uri="{BB962C8B-B14F-4D97-AF65-F5344CB8AC3E}">
        <p14:creationId xmlns:p14="http://schemas.microsoft.com/office/powerpoint/2010/main" val="428977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913FBCD-4DF7-4ECF-9257-7B99D5499325}">
  <ds:schemaRefs>
    <ds:schemaRef ds:uri="http://schemas.microsoft.com/sharepoint/v3/contenttype/forms"/>
  </ds:schemaRefs>
</ds:datastoreItem>
</file>

<file path=customXml/itemProps2.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0B8658-DE86-42E1-9D01-970FE6B6ABA5}">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Berlin design</Template>
  <TotalTime>1944</TotalTime>
  <Words>4082</Words>
  <Application>Microsoft Office PowerPoint</Application>
  <PresentationFormat>Widescreen</PresentationFormat>
  <Paragraphs>223</Paragraphs>
  <Slides>43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Gill Sans MT</vt:lpstr>
      <vt:lpstr>Trebuchet MS</vt:lpstr>
      <vt:lpstr>Verdana</vt:lpstr>
      <vt:lpstr>Berlin</vt:lpstr>
      <vt:lpstr>The Seven Royal Families</vt:lpstr>
      <vt:lpstr>Disclaimer</vt:lpstr>
      <vt:lpstr>Fair Use Notice</vt:lpstr>
      <vt:lpstr>18 U.S. Code §241 - Conspiracy Against Rights</vt:lpstr>
      <vt:lpstr>Proverb for Today</vt:lpstr>
      <vt:lpstr>Creation of the Seven Royal Families</vt:lpstr>
      <vt:lpstr>Creation of the Seven Royal Families</vt:lpstr>
      <vt:lpstr>The Royal Families Plot to Subject the World</vt:lpstr>
      <vt:lpstr>The Royal Families Plot to Subject the World</vt:lpstr>
      <vt:lpstr>The First Reich – The Roman Empire</vt:lpstr>
      <vt:lpstr>The Second Reich – The Holy Roman Empire</vt:lpstr>
      <vt:lpstr>The Second Reich – The Holy Roman Empire</vt:lpstr>
      <vt:lpstr>The Second Reich – The Holy Roman Empire</vt:lpstr>
      <vt:lpstr>The Second Reich – The Holy Roman Empire</vt:lpstr>
      <vt:lpstr>The Royal Families of Europe</vt:lpstr>
      <vt:lpstr>The Royal Families of the  Germanic Peoples</vt:lpstr>
      <vt:lpstr>The Other Royal Families of Germany</vt:lpstr>
      <vt:lpstr>The Third Reich –  Nazi Germany</vt:lpstr>
      <vt:lpstr>PowerPoint Presentation</vt:lpstr>
      <vt:lpstr>The Third Reich – Post War Adjustments</vt:lpstr>
      <vt:lpstr>The Third Reich – Selling a Fuhrer to the World</vt:lpstr>
      <vt:lpstr>The Third Reich – Preparing for the End of the War</vt:lpstr>
      <vt:lpstr>The Third Reich – Preparing for the End of the War</vt:lpstr>
      <vt:lpstr>Dr. Joseph Mengele’s Resume</vt:lpstr>
      <vt:lpstr>Can a Bible Code Show us  What Dr. Mengele was Up To?</vt:lpstr>
      <vt:lpstr>Developing a Bible Code</vt:lpstr>
      <vt:lpstr>Developing a Bible Code</vt:lpstr>
      <vt:lpstr>Developing a Bible Code</vt:lpstr>
      <vt:lpstr>Developing a Bible Code</vt:lpstr>
      <vt:lpstr>Developing a Bible Code</vt:lpstr>
      <vt:lpstr>Developing a Bible Code</vt:lpstr>
      <vt:lpstr>Developing a Bible Code</vt:lpstr>
      <vt:lpstr>Developing a Bible Code</vt:lpstr>
      <vt:lpstr>PowerPoint Presentation</vt:lpstr>
      <vt:lpstr>Analysis of Josef Mengele Bible Code</vt:lpstr>
      <vt:lpstr>PowerPoint Presentation</vt:lpstr>
      <vt:lpstr>Analysis of Fauci - Mengele Bible Code</vt:lpstr>
      <vt:lpstr>The Third Reich – Preparing for the End of the War</vt:lpstr>
      <vt:lpstr>The Seven “Kings” of the Third Reich</vt:lpstr>
      <vt:lpstr>The Third Reich – Post War</vt:lpstr>
      <vt:lpstr>The Third Reich –  Post War</vt:lpstr>
      <vt:lpstr>The Third Reich –  Post War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Royal Families</dc:title>
  <dc:creator>Tom Mack</dc:creator>
  <cp:lastModifiedBy>Tom Mack</cp:lastModifiedBy>
  <cp:revision>23</cp:revision>
  <dcterms:created xsi:type="dcterms:W3CDTF">2022-07-31T01:13:14Z</dcterms:created>
  <dcterms:modified xsi:type="dcterms:W3CDTF">2023-06-16T18:30:04Z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